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41"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663300"/>
        </a:fontRef>
        <a:srgbClr val="6633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3DCCA"/>
          </a:solidFill>
        </a:fill>
      </a:tcStyle>
    </a:wholeTbl>
    <a:band2H>
      <a:tcTxStyle/>
      <a:tcStyle>
        <a:tcBdr/>
        <a:fill>
          <a:solidFill>
            <a:srgbClr val="EAEE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663300"/>
        </a:fontRef>
        <a:srgbClr val="6633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663300"/>
        </a:fontRef>
        <a:srgbClr val="6633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663300"/>
        </a:fontRef>
        <a:srgbClr val="6633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AE7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663300"/>
        </a:fontRef>
        <a:srgbClr val="663300"/>
      </a:tcTxStyle>
      <a:tcStyle>
        <a:tcBdr>
          <a:left>
            <a:ln w="12700" cap="flat">
              <a:noFill/>
              <a:miter lim="400000"/>
            </a:ln>
          </a:left>
          <a:right>
            <a:ln w="12700" cap="flat">
              <a:noFill/>
              <a:miter lim="400000"/>
            </a:ln>
          </a:right>
          <a:top>
            <a:ln w="50800" cap="flat">
              <a:solidFill>
                <a:srgbClr val="663300"/>
              </a:solidFill>
              <a:prstDash val="solid"/>
              <a:round/>
            </a:ln>
          </a:top>
          <a:bottom>
            <a:ln w="25400" cap="flat">
              <a:solidFill>
                <a:srgbClr val="6633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663300"/>
              </a:solidFill>
              <a:prstDash val="solid"/>
              <a:round/>
            </a:ln>
          </a:top>
          <a:bottom>
            <a:ln w="25400" cap="flat">
              <a:solidFill>
                <a:srgbClr val="6633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663300"/>
        </a:fontRef>
        <a:srgbClr val="6633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CCCA"/>
          </a:solidFill>
        </a:fill>
      </a:tcStyle>
    </a:wholeTbl>
    <a:band2H>
      <a:tcTxStyle/>
      <a:tcStyle>
        <a:tcBdr/>
        <a:fill>
          <a:solidFill>
            <a:srgbClr val="EAE7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6633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6633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663300"/>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63"/>
  </p:normalViewPr>
  <p:slideViewPr>
    <p:cSldViewPr snapToGrid="0" snapToObjects="1">
      <p:cViewPr varScale="1">
        <p:scale>
          <a:sx n="117" d="100"/>
          <a:sy n="117" d="100"/>
        </p:scale>
        <p:origin x="28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b="1">
        <a:latin typeface="+mn-lt"/>
        <a:ea typeface="+mn-ea"/>
        <a:cs typeface="+mn-cs"/>
        <a:sym typeface="Arial"/>
      </a:defRPr>
    </a:lvl1pPr>
    <a:lvl2pPr indent="228600" latinLnBrk="0">
      <a:defRPr sz="1200" b="1">
        <a:latin typeface="+mn-lt"/>
        <a:ea typeface="+mn-ea"/>
        <a:cs typeface="+mn-cs"/>
        <a:sym typeface="Arial"/>
      </a:defRPr>
    </a:lvl2pPr>
    <a:lvl3pPr indent="457200" latinLnBrk="0">
      <a:defRPr sz="1200" b="1">
        <a:latin typeface="+mn-lt"/>
        <a:ea typeface="+mn-ea"/>
        <a:cs typeface="+mn-cs"/>
        <a:sym typeface="Arial"/>
      </a:defRPr>
    </a:lvl3pPr>
    <a:lvl4pPr indent="685800" latinLnBrk="0">
      <a:defRPr sz="1200" b="1">
        <a:latin typeface="+mn-lt"/>
        <a:ea typeface="+mn-ea"/>
        <a:cs typeface="+mn-cs"/>
        <a:sym typeface="Arial"/>
      </a:defRPr>
    </a:lvl4pPr>
    <a:lvl5pPr indent="914400" latinLnBrk="0">
      <a:defRPr sz="1200" b="1">
        <a:latin typeface="+mn-lt"/>
        <a:ea typeface="+mn-ea"/>
        <a:cs typeface="+mn-cs"/>
        <a:sym typeface="Arial"/>
      </a:defRPr>
    </a:lvl5pPr>
    <a:lvl6pPr indent="1143000" latinLnBrk="0">
      <a:defRPr sz="1200" b="1">
        <a:latin typeface="+mn-lt"/>
        <a:ea typeface="+mn-ea"/>
        <a:cs typeface="+mn-cs"/>
        <a:sym typeface="Arial"/>
      </a:defRPr>
    </a:lvl6pPr>
    <a:lvl7pPr indent="1371600" latinLnBrk="0">
      <a:defRPr sz="1200" b="1">
        <a:latin typeface="+mn-lt"/>
        <a:ea typeface="+mn-ea"/>
        <a:cs typeface="+mn-cs"/>
        <a:sym typeface="Arial"/>
      </a:defRPr>
    </a:lvl7pPr>
    <a:lvl8pPr indent="1600200" latinLnBrk="0">
      <a:defRPr sz="1200" b="1">
        <a:latin typeface="+mn-lt"/>
        <a:ea typeface="+mn-ea"/>
        <a:cs typeface="+mn-cs"/>
        <a:sym typeface="Arial"/>
      </a:defRPr>
    </a:lvl8pPr>
    <a:lvl9pPr indent="1828800" latinLnBrk="0">
      <a:defRPr sz="1200" b="1">
        <a:latin typeface="+mn-lt"/>
        <a:ea typeface="+mn-ea"/>
        <a:cs typeface="+mn-cs"/>
        <a:sym typeface="Arial"/>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270922" cy="2098226"/>
          </a:xfrm>
        </p:spPr>
        <p:txBody>
          <a:bodyPr anchor="b">
            <a:noAutofit/>
          </a:bodyPr>
          <a:lstStyle>
            <a:lvl1pPr algn="ctr">
              <a:defRPr sz="60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009930" y="3956280"/>
            <a:ext cx="5123755" cy="1086237"/>
          </a:xfrm>
        </p:spPr>
        <p:txBody>
          <a:bodyPr>
            <a:normAutofit/>
          </a:bodyPr>
          <a:lstStyle>
            <a:lvl1pPr marL="0" indent="0" algn="ctr">
              <a:lnSpc>
                <a:spcPct val="112000"/>
              </a:lnSpc>
              <a:spcBef>
                <a:spcPts val="0"/>
              </a:spcBef>
              <a:spcAft>
                <a:spcPts val="0"/>
              </a:spcAft>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564644" y="6453386"/>
            <a:ext cx="1205958" cy="404614"/>
          </a:xfrm>
        </p:spPr>
        <p:txBody>
          <a:bodyPr/>
          <a:lstStyle>
            <a:lvl1pPr>
              <a:defRPr baseline="0">
                <a:solidFill>
                  <a:schemeClr val="tx2"/>
                </a:solidFill>
              </a:defRPr>
            </a:lvl1pPr>
          </a:lstStyle>
          <a:p>
            <a:fld id="{9AB3A824-1A51-4B26-AD58-A6D8E14F6C04}" type="datetimeFigureOut">
              <a:rPr lang="en-US" smtClean="0"/>
              <a:t>4/26/19</a:t>
            </a:fld>
            <a:endParaRPr lang="en-US" dirty="0"/>
          </a:p>
        </p:txBody>
      </p:sp>
      <p:sp>
        <p:nvSpPr>
          <p:cNvPr id="5" name="Footer Placeholder 4"/>
          <p:cNvSpPr>
            <a:spLocks noGrp="1"/>
          </p:cNvSpPr>
          <p:nvPr>
            <p:ph type="ftr" sz="quarter" idx="11"/>
          </p:nvPr>
        </p:nvSpPr>
        <p:spPr>
          <a:xfrm>
            <a:off x="1938041" y="6453386"/>
            <a:ext cx="5267533" cy="404614"/>
          </a:xfrm>
        </p:spPr>
        <p:txBody>
          <a:bodyPr/>
          <a:lstStyle>
            <a:lvl1pPr algn="ctr">
              <a:defRPr baseline="0">
                <a:solidFill>
                  <a:schemeClr val="tx2"/>
                </a:solidFill>
              </a:defRPr>
            </a:lvl1pPr>
          </a:lstStyle>
          <a:p>
            <a:r>
              <a:rPr lang="en-US"/>
              <a:t>
              </a:t>
            </a:r>
            <a:endParaRPr lang="en-US" dirty="0"/>
          </a:p>
        </p:txBody>
      </p:sp>
      <p:sp>
        <p:nvSpPr>
          <p:cNvPr id="6" name="Slide Number Placeholder 5"/>
          <p:cNvSpPr>
            <a:spLocks noGrp="1"/>
          </p:cNvSpPr>
          <p:nvPr>
            <p:ph type="sldNum" sz="quarter" idx="12"/>
          </p:nvPr>
        </p:nvSpPr>
        <p:spPr>
          <a:xfrm>
            <a:off x="7373012" y="6453386"/>
            <a:ext cx="1197219" cy="404614"/>
          </a:xfrm>
        </p:spPr>
        <p:txBody>
          <a:bodyPr/>
          <a:lstStyle>
            <a:lvl1pPr>
              <a:defRPr baseline="0">
                <a:solidFill>
                  <a:schemeClr val="tx2"/>
                </a:solidFill>
              </a:defRPr>
            </a:lvl1pPr>
          </a:lstStyle>
          <a:p>
            <a:fld id="{86CB4B4D-7CA3-9044-876B-883B54F8677D}" type="slidenum">
              <a:rPr lang="en-US" smtClean="0"/>
              <a:t>‹#›</a:t>
            </a:fld>
            <a:endParaRPr lang="en-US"/>
          </a:p>
        </p:txBody>
      </p:sp>
      <p:grpSp>
        <p:nvGrpSpPr>
          <p:cNvPr id="8" name="Group 7"/>
          <p:cNvGrpSpPr/>
          <p:nvPr/>
        </p:nvGrpSpPr>
        <p:grpSpPr>
          <a:xfrm>
            <a:off x="564643" y="744469"/>
            <a:ext cx="8005589" cy="5349671"/>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765473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smtClean="0"/>
              <a:t>4/26/19</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86CB4B4D-7CA3-9044-876B-883B54F8677D}" type="slidenum">
              <a:rPr lang="en-US" smtClean="0"/>
              <a:t>‹#›</a:t>
            </a:fld>
            <a:endParaRPr lang="en-US"/>
          </a:p>
        </p:txBody>
      </p:sp>
    </p:spTree>
    <p:extLst>
      <p:ext uri="{BB962C8B-B14F-4D97-AF65-F5344CB8AC3E}">
        <p14:creationId xmlns:p14="http://schemas.microsoft.com/office/powerpoint/2010/main" val="1954010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797" y="624156"/>
            <a:ext cx="1490950"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28700" y="624156"/>
            <a:ext cx="5724525"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smtClean="0"/>
              <a:t>4/26/19</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86CB4B4D-7CA3-9044-876B-883B54F8677D}" type="slidenum">
              <a:rPr lang="en-US" smtClean="0"/>
              <a:t>‹#›</a:t>
            </a:fld>
            <a:endParaRPr lang="en-US"/>
          </a:p>
        </p:txBody>
      </p:sp>
    </p:spTree>
    <p:extLst>
      <p:ext uri="{BB962C8B-B14F-4D97-AF65-F5344CB8AC3E}">
        <p14:creationId xmlns:p14="http://schemas.microsoft.com/office/powerpoint/2010/main" val="2193749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9861714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smtClean="0"/>
              <a:t>4/26/19</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86CB4B4D-7CA3-9044-876B-883B54F8677D}" type="slidenum">
              <a:rPr lang="en-US" smtClean="0"/>
              <a:t>‹#›</a:t>
            </a:fld>
            <a:endParaRPr lang="en-US"/>
          </a:p>
        </p:txBody>
      </p:sp>
    </p:spTree>
    <p:extLst>
      <p:ext uri="{BB962C8B-B14F-4D97-AF65-F5344CB8AC3E}">
        <p14:creationId xmlns:p14="http://schemas.microsoft.com/office/powerpoint/2010/main" val="2702147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60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54181" y="6453386"/>
            <a:ext cx="1216807" cy="404614"/>
          </a:xfrm>
        </p:spPr>
        <p:txBody>
          <a:bodyPr/>
          <a:lstStyle>
            <a:lvl1pPr>
              <a:defRPr>
                <a:solidFill>
                  <a:schemeClr val="tx2"/>
                </a:solidFill>
              </a:defRPr>
            </a:lvl1pPr>
          </a:lstStyle>
          <a:p>
            <a:fld id="{3E5059C3-6A89-4494-99FF-5A4D6FFD50EB}" type="datetimeFigureOut">
              <a:rPr lang="en-US" smtClean="0"/>
              <a:t>4/26/19</a:t>
            </a:fld>
            <a:endParaRPr lang="en-US" dirty="0"/>
          </a:p>
        </p:txBody>
      </p:sp>
      <p:sp>
        <p:nvSpPr>
          <p:cNvPr id="5" name="Footer Placeholder 4"/>
          <p:cNvSpPr>
            <a:spLocks noGrp="1"/>
          </p:cNvSpPr>
          <p:nvPr>
            <p:ph type="ftr" sz="quarter" idx="11"/>
          </p:nvPr>
        </p:nvSpPr>
        <p:spPr>
          <a:xfrm>
            <a:off x="1938234" y="6453386"/>
            <a:ext cx="5267533" cy="404614"/>
          </a:xfrm>
        </p:spPr>
        <p:txBody>
          <a:bodyPr/>
          <a:lstStyle>
            <a:lvl1pPr algn="ctr">
              <a:defRPr>
                <a:solidFill>
                  <a:schemeClr val="tx2"/>
                </a:solidFill>
              </a:defRPr>
            </a:lvl1pPr>
          </a:lstStyle>
          <a:p>
            <a:r>
              <a:rPr lang="en-US"/>
              <a:t>
              </a:t>
            </a:r>
            <a:endParaRPr lang="en-US" dirty="0"/>
          </a:p>
        </p:txBody>
      </p:sp>
      <p:sp>
        <p:nvSpPr>
          <p:cNvPr id="6" name="Slide Number Placeholder 5"/>
          <p:cNvSpPr>
            <a:spLocks noGrp="1"/>
          </p:cNvSpPr>
          <p:nvPr>
            <p:ph type="sldNum" sz="quarter" idx="12"/>
          </p:nvPr>
        </p:nvSpPr>
        <p:spPr>
          <a:xfrm>
            <a:off x="7373012" y="6453386"/>
            <a:ext cx="1197219" cy="404614"/>
          </a:xfrm>
        </p:spPr>
        <p:txBody>
          <a:bodyPr/>
          <a:lstStyle>
            <a:lvl1pPr>
              <a:defRPr>
                <a:solidFill>
                  <a:schemeClr val="tx2"/>
                </a:solidFill>
              </a:defRPr>
            </a:lvl1pPr>
          </a:lstStyle>
          <a:p>
            <a:fld id="{86CB4B4D-7CA3-9044-876B-883B54F8677D}" type="slidenum">
              <a:rPr lang="en-US" smtClean="0"/>
              <a:t>‹#›</a:t>
            </a:fld>
            <a:endParaRPr lang="en-US"/>
          </a:p>
        </p:txBody>
      </p:sp>
      <p:sp>
        <p:nvSpPr>
          <p:cNvPr id="7" name="Freeform 6"/>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title="Crop Mark"/>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90970938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smtClean="0"/>
              <a:t>4/26/19</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86CB4B4D-7CA3-9044-876B-883B54F8677D}" type="slidenum">
              <a:rPr lang="en-US" smtClean="0"/>
              <a:t>‹#›</a:t>
            </a:fld>
            <a:endParaRPr lang="en-US"/>
          </a:p>
        </p:txBody>
      </p:sp>
    </p:spTree>
    <p:extLst>
      <p:ext uri="{BB962C8B-B14F-4D97-AF65-F5344CB8AC3E}">
        <p14:creationId xmlns:p14="http://schemas.microsoft.com/office/powerpoint/2010/main" val="894238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28700" y="2340230"/>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028700" y="3305208"/>
            <a:ext cx="3335839"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93760" y="2349754"/>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93760" y="3305208"/>
            <a:ext cx="3335840"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BC1C18-307B-4F68-A007-B5B542270E8D}" type="datetimeFigureOut">
              <a:rPr lang="en-US" smtClean="0"/>
              <a:pPr/>
              <a:t>4/26/19</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86CB4B4D-7CA3-9044-876B-883B54F8677D}" type="slidenum">
              <a:rPr lang="en-US" smtClean="0"/>
              <a:t>‹#›</a:t>
            </a:fld>
            <a:endParaRPr lang="en-US"/>
          </a:p>
        </p:txBody>
      </p:sp>
    </p:spTree>
    <p:extLst>
      <p:ext uri="{BB962C8B-B14F-4D97-AF65-F5344CB8AC3E}">
        <p14:creationId xmlns:p14="http://schemas.microsoft.com/office/powerpoint/2010/main" val="1112687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smtClean="0"/>
              <a:t>4/26/19</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86CB4B4D-7CA3-9044-876B-883B54F8677D}" type="slidenum">
              <a:rPr lang="en-US" smtClean="0"/>
              <a:t>‹#›</a:t>
            </a:fld>
            <a:endParaRPr lang="en-US"/>
          </a:p>
        </p:txBody>
      </p:sp>
    </p:spTree>
    <p:extLst>
      <p:ext uri="{BB962C8B-B14F-4D97-AF65-F5344CB8AC3E}">
        <p14:creationId xmlns:p14="http://schemas.microsoft.com/office/powerpoint/2010/main" val="2833768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1D9284-D300-4297-87F7-E791DCC15DB1}" type="datetimeFigureOut">
              <a:rPr lang="en-US" smtClean="0"/>
              <a:t>4/26/19</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4" name="Slide Number Placeholder 3"/>
          <p:cNvSpPr>
            <a:spLocks noGrp="1"/>
          </p:cNvSpPr>
          <p:nvPr>
            <p:ph type="sldNum" sz="quarter" idx="12"/>
          </p:nvPr>
        </p:nvSpPr>
        <p:spPr/>
        <p:txBody>
          <a:bodyPr/>
          <a:lstStyle/>
          <a:p>
            <a:fld id="{86CB4B4D-7CA3-9044-876B-883B54F8677D}" type="slidenum">
              <a:rPr lang="en-US" smtClean="0"/>
              <a:t>‹#›</a:t>
            </a:fld>
            <a:endParaRPr lang="en-US"/>
          </a:p>
        </p:txBody>
      </p:sp>
    </p:spTree>
    <p:extLst>
      <p:ext uri="{BB962C8B-B14F-4D97-AF65-F5344CB8AC3E}">
        <p14:creationId xmlns:p14="http://schemas.microsoft.com/office/powerpoint/2010/main" val="1667656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Autofit/>
          </a:bodyPr>
          <a:lstStyle>
            <a:lvl1pPr>
              <a:lnSpc>
                <a:spcPct val="84000"/>
              </a:lnSpc>
              <a:defRPr sz="44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42925" y="2856344"/>
            <a:ext cx="2891790" cy="3011056"/>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37D525BB-DA17-4BA0-B3C8-3AC3ABC827E6}" type="datetimeFigureOut">
              <a:rPr lang="en-US" smtClean="0"/>
              <a:t>4/26/19</a:t>
            </a:fld>
            <a:endParaRPr lang="en-US" dirty="0"/>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r>
              <a:rPr lang="en-US"/>
              <a:t>
              </a:t>
            </a:r>
            <a:endParaRPr lang="en-US" dirty="0"/>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86CB4B4D-7CA3-9044-876B-883B54F8677D}" type="slidenum">
              <a:rPr lang="en-US" smtClean="0"/>
              <a:t>‹#›</a:t>
            </a:fld>
            <a:endParaRPr lang="en-US"/>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1465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rmAutofit/>
          </a:bodyPr>
          <a:lstStyle>
            <a:lvl1pPr>
              <a:lnSpc>
                <a:spcPct val="84000"/>
              </a:lnSpc>
              <a:defRPr sz="44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4149090" y="1"/>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542925" y="2855968"/>
            <a:ext cx="2891790" cy="3011432"/>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B16C4C9A-3960-41CF-A4E9-2A8FB932454B}" type="datetimeFigureOut">
              <a:rPr lang="en-US" smtClean="0"/>
              <a:t>4/26/19</a:t>
            </a:fld>
            <a:endParaRPr lang="en-US" dirty="0"/>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86CB4B4D-7CA3-9044-876B-883B54F8677D}" type="slidenum">
              <a:rPr lang="en-US" smtClean="0"/>
              <a:t>‹#›</a:t>
            </a:fld>
            <a:endParaRPr lang="en-US"/>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31119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0"/>
            <a:ext cx="72009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42987" y="6453386"/>
            <a:ext cx="903429" cy="404614"/>
          </a:xfrm>
          <a:prstGeom prst="rect">
            <a:avLst/>
          </a:prstGeom>
        </p:spPr>
        <p:txBody>
          <a:bodyPr vert="horz" lIns="91440" tIns="45720" rIns="91440" bIns="45720" rtlCol="0" anchor="ctr"/>
          <a:lstStyle>
            <a:lvl1pPr algn="l">
              <a:defRPr sz="1000" baseline="0">
                <a:solidFill>
                  <a:schemeClr val="tx2"/>
                </a:solidFill>
              </a:defRPr>
            </a:lvl1pPr>
          </a:lstStyle>
          <a:p>
            <a:fld id="{3CBC1C18-307B-4F68-A007-B5B542270E8D}" type="datetimeFigureOut">
              <a:rPr lang="en-US" smtClean="0"/>
              <a:pPr/>
              <a:t>4/26/19</a:t>
            </a:fld>
            <a:endParaRPr lang="en-US" dirty="0"/>
          </a:p>
        </p:txBody>
      </p:sp>
      <p:sp>
        <p:nvSpPr>
          <p:cNvPr id="5" name="Footer Placeholder 4"/>
          <p:cNvSpPr>
            <a:spLocks noGrp="1"/>
          </p:cNvSpPr>
          <p:nvPr>
            <p:ph type="ftr" sz="quarter" idx="3"/>
          </p:nvPr>
        </p:nvSpPr>
        <p:spPr>
          <a:xfrm>
            <a:off x="2170173" y="6453386"/>
            <a:ext cx="4710623" cy="404614"/>
          </a:xfrm>
          <a:prstGeom prst="rect">
            <a:avLst/>
          </a:prstGeom>
        </p:spPr>
        <p:txBody>
          <a:bodyPr vert="horz" lIns="91440" tIns="45720" rIns="91440" bIns="45720" rtlCol="0" anchor="ctr"/>
          <a:lstStyle>
            <a:lvl1pPr algn="l">
              <a:defRPr sz="1000" baseline="0">
                <a:solidFill>
                  <a:schemeClr val="tx2"/>
                </a:solidFill>
              </a:defRPr>
            </a:lvl1pPr>
          </a:lstStyle>
          <a:p>
            <a:r>
              <a:rPr lang="en-US"/>
              <a:t>
              </a:t>
            </a:r>
            <a:endParaRPr lang="en-US" dirty="0"/>
          </a:p>
        </p:txBody>
      </p:sp>
      <p:sp>
        <p:nvSpPr>
          <p:cNvPr id="6" name="Slide Number Placeholder 5"/>
          <p:cNvSpPr>
            <a:spLocks noGrp="1"/>
          </p:cNvSpPr>
          <p:nvPr>
            <p:ph type="sldNum" sz="quarter" idx="4"/>
          </p:nvPr>
        </p:nvSpPr>
        <p:spPr>
          <a:xfrm>
            <a:off x="7104552" y="6453386"/>
            <a:ext cx="1197219" cy="404614"/>
          </a:xfrm>
          <a:prstGeom prst="rect">
            <a:avLst/>
          </a:prstGeom>
        </p:spPr>
        <p:txBody>
          <a:bodyPr vert="horz" lIns="91440" tIns="45720" rIns="91440" bIns="45720" rtlCol="0" anchor="ctr"/>
          <a:lstStyle>
            <a:lvl1pPr algn="r">
              <a:defRPr sz="1000" baseline="0">
                <a:solidFill>
                  <a:schemeClr val="tx2"/>
                </a:solidFill>
              </a:defRPr>
            </a:lvl1pPr>
          </a:lstStyle>
          <a:p>
            <a:fld id="{86CB4B4D-7CA3-9044-876B-883B54F8677D}" type="slidenum">
              <a:rPr lang="en-US" smtClean="0"/>
              <a:t>‹#›</a:t>
            </a:fld>
            <a:endParaRPr lang="en-US"/>
          </a:p>
        </p:txBody>
      </p:sp>
      <p:sp>
        <p:nvSpPr>
          <p:cNvPr id="9" name="Rectangle 8"/>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title="Side bar"/>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57687135"/>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txStyles>
    <p:titleStyle>
      <a:lvl1pPr algn="l" defTabSz="6858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6858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12">
          <p15:clr>
            <a:srgbClr val="F26B43"/>
          </p15:clr>
        </p15:guide>
        <p15:guide id="2" pos="936">
          <p15:clr>
            <a:srgbClr val="F26B43"/>
          </p15:clr>
        </p15:guide>
        <p15:guide id="3" pos="864">
          <p15:clr>
            <a:srgbClr val="F26B43"/>
          </p15:clr>
        </p15:guide>
        <p15:guide id="0" orient="horz" pos="1368">
          <p15:clr>
            <a:srgbClr val="F26B43"/>
          </p15:clr>
        </p15:guide>
        <p15:guide id="4" orient="horz" pos="1440">
          <p15:clr>
            <a:srgbClr val="F26B43"/>
          </p15:clr>
        </p15:guide>
        <p15:guide id="5" orient="horz" pos="3696">
          <p15:clr>
            <a:srgbClr val="F26B43"/>
          </p15:clr>
        </p15:guide>
        <p15:guide id="6" orient="horz" pos="432">
          <p15:clr>
            <a:srgbClr val="F26B43"/>
          </p15:clr>
        </p15:guide>
        <p15:guide id="7" orient="horz" pos="1512">
          <p15:clr>
            <a:srgbClr val="F26B43"/>
          </p15:clr>
        </p15:guide>
        <p15:guide id="8" pos="5184">
          <p15:clr>
            <a:srgbClr val="F26B43"/>
          </p15:clr>
        </p15:guide>
        <p15:guide id="9" pos="702">
          <p15:clr>
            <a:srgbClr val="F26B43"/>
          </p15:clr>
        </p15:guide>
        <p15:guide id="10" pos="64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 name="Rectangle"/>
          <p:cNvSpPr/>
          <p:nvPr/>
        </p:nvSpPr>
        <p:spPr>
          <a:xfrm>
            <a:off x="0" y="0"/>
            <a:ext cx="3022600" cy="6858000"/>
          </a:xfrm>
          <a:prstGeom prst="rect">
            <a:avLst/>
          </a:prstGeom>
          <a:solidFill>
            <a:schemeClr val="accent1"/>
          </a:solidFill>
          <a:ln w="12700">
            <a:miter lim="400000"/>
          </a:ln>
        </p:spPr>
        <p:txBody>
          <a:bodyPr lIns="45719" rIns="45719"/>
          <a:lstStyle/>
          <a:p>
            <a:pPr defTabSz="457200">
              <a:defRPr sz="1800">
                <a:solidFill>
                  <a:srgbClr val="FFFFFF"/>
                </a:solidFill>
              </a:defRPr>
            </a:pPr>
            <a:endParaRPr/>
          </a:p>
        </p:txBody>
      </p:sp>
      <p:sp>
        <p:nvSpPr>
          <p:cNvPr id="21" name="What is the Nakba?"/>
          <p:cNvSpPr txBox="1"/>
          <p:nvPr/>
        </p:nvSpPr>
        <p:spPr>
          <a:xfrm>
            <a:off x="0" y="0"/>
            <a:ext cx="3035300" cy="23397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128587" defTabSz="457200">
              <a:defRPr sz="5400">
                <a:solidFill>
                  <a:srgbClr val="F4E9D8"/>
                </a:solidFill>
              </a:defRPr>
            </a:lvl1pPr>
          </a:lstStyle>
          <a:p>
            <a:r>
              <a:t>What is the Nakba?</a:t>
            </a:r>
          </a:p>
        </p:txBody>
      </p:sp>
      <p:pic>
        <p:nvPicPr>
          <p:cNvPr id="22" name="image.jpeg" descr="image.jpeg"/>
          <p:cNvPicPr>
            <a:picLocks noChangeAspect="1"/>
          </p:cNvPicPr>
          <p:nvPr/>
        </p:nvPicPr>
        <p:blipFill>
          <a:blip r:embed="rId2">
            <a:extLst/>
          </a:blip>
          <a:stretch>
            <a:fillRect/>
          </a:stretch>
        </p:blipFill>
        <p:spPr>
          <a:xfrm>
            <a:off x="3019425" y="0"/>
            <a:ext cx="6124575" cy="5443538"/>
          </a:xfrm>
          <a:prstGeom prst="rect">
            <a:avLst/>
          </a:prstGeom>
          <a:ln w="12700">
            <a:miter lim="400000"/>
          </a:ln>
        </p:spPr>
      </p:pic>
      <p:sp>
        <p:nvSpPr>
          <p:cNvPr id="23" name="Top right:  Kvuzat Yavne in 1943. Top left: A map from 1946 prepared by the ”Religious Kibbutz Fund,“ showing Jewish localities in the Yavne area.  Below: A 1991 photo of the remains of the mosque in Yibna, a Palestinian locality destroyed in the Nakba. Next to it is a portion of a 1941 map of Palestine showing the locality."/>
          <p:cNvSpPr txBox="1"/>
          <p:nvPr/>
        </p:nvSpPr>
        <p:spPr>
          <a:xfrm>
            <a:off x="2943224" y="5457291"/>
            <a:ext cx="6273802" cy="13657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77800" tIns="177800" rIns="177800" bIns="177800" anchor="b">
            <a:spAutoFit/>
          </a:bodyPr>
          <a:lstStyle/>
          <a:p>
            <a:pPr indent="3175" defTabSz="457200">
              <a:spcBef>
                <a:spcPts val="800"/>
              </a:spcBef>
              <a:defRPr sz="1400">
                <a:solidFill>
                  <a:srgbClr val="2D2015"/>
                </a:solidFill>
              </a:defRPr>
            </a:pPr>
            <a:r>
              <a:t>Top right:  Kvuzat Yavne in 1943. Top left: A map from 1946 prepared by the ”Religious Kibbutz Fund,“ showing Jewish localities in the Yavne area.  Below: A 1991 photo of the remains of the mosque in Yibna, a Palestinian locality destroyed in the Nakba. Next to it is a portion of a 1941 map of Palestine showing the locality. </a:t>
            </a:r>
          </a:p>
        </p:txBody>
      </p:sp>
      <p:sp>
        <p:nvSpPr>
          <p:cNvPr id="24" name="חליד חטיב"/>
          <p:cNvSpPr txBox="1"/>
          <p:nvPr/>
        </p:nvSpPr>
        <p:spPr>
          <a:xfrm rot="5400000">
            <a:off x="5347605" y="4141105"/>
            <a:ext cx="2454276" cy="1728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39687" algn="r" defTabSz="457200" rtl="1">
              <a:spcBef>
                <a:spcPts val="700"/>
              </a:spcBef>
              <a:defRPr sz="1200">
                <a:solidFill>
                  <a:srgbClr val="FFFFFF"/>
                </a:solidFill>
              </a:defRPr>
            </a:lvl1pPr>
          </a:lstStyle>
          <a:p>
            <a:r>
              <a:t>חליד חטיב</a:t>
            </a:r>
          </a:p>
        </p:txBody>
      </p:sp>
      <p:sp>
        <p:nvSpPr>
          <p:cNvPr id="25" name="מפה של קרן הקיבוץ הדתי"/>
          <p:cNvSpPr txBox="1"/>
          <p:nvPr/>
        </p:nvSpPr>
        <p:spPr>
          <a:xfrm rot="5400000">
            <a:off x="1972164" y="1438764"/>
            <a:ext cx="2454277" cy="1355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39687" algn="r" defTabSz="457200" rtl="1">
              <a:spcBef>
                <a:spcPts val="500"/>
              </a:spcBef>
              <a:defRPr sz="1000">
                <a:solidFill>
                  <a:srgbClr val="2D2015"/>
                </a:solidFill>
              </a:defRPr>
            </a:lvl1pPr>
          </a:lstStyle>
          <a:p>
            <a:r>
              <a:t>מפה של קרן הקיבוץ הדתי </a:t>
            </a:r>
          </a:p>
        </p:txBody>
      </p:sp>
      <p:sp>
        <p:nvSpPr>
          <p:cNvPr id="26" name="צילום קרן הקיבוץ הדתי"/>
          <p:cNvSpPr txBox="1"/>
          <p:nvPr/>
        </p:nvSpPr>
        <p:spPr>
          <a:xfrm rot="5400000">
            <a:off x="7842739" y="1438764"/>
            <a:ext cx="2454277" cy="1355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39687" algn="r" defTabSz="457200" rtl="1">
              <a:spcBef>
                <a:spcPts val="500"/>
              </a:spcBef>
              <a:defRPr sz="1000">
                <a:solidFill>
                  <a:srgbClr val="2D2015"/>
                </a:solidFill>
              </a:defRPr>
            </a:lvl1pPr>
          </a:lstStyle>
          <a:p>
            <a:r>
              <a:t>צילום קרן הקיבוץ הדתי </a:t>
            </a:r>
          </a:p>
        </p:txBody>
      </p:sp>
      <p:sp>
        <p:nvSpPr>
          <p:cNvPr id="27" name="“Nakba” is an Arabic word meaning “great disaster” or “catastrophe” (نكبة).…"/>
          <p:cNvSpPr txBox="1"/>
          <p:nvPr/>
        </p:nvSpPr>
        <p:spPr>
          <a:xfrm>
            <a:off x="-20638" y="3657600"/>
            <a:ext cx="3203576" cy="32818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77800" tIns="177800" rIns="177800" bIns="177800">
            <a:spAutoFit/>
          </a:bodyPr>
          <a:lstStyle/>
          <a:p>
            <a:pPr defTabSz="457200">
              <a:defRPr sz="1800">
                <a:solidFill>
                  <a:srgbClr val="F4E9D8"/>
                </a:solidFill>
              </a:defRPr>
            </a:pPr>
            <a:r>
              <a:t>“Nakba” is an Arabic word meaning “great disaster” or “catastrophe” (نكبة).</a:t>
            </a:r>
          </a:p>
          <a:p>
            <a:pPr defTabSz="457200">
              <a:defRPr sz="1800">
                <a:solidFill>
                  <a:srgbClr val="F4E9D8"/>
                </a:solidFill>
              </a:defRPr>
            </a:pPr>
            <a:r>
              <a:t>It refers to the destruction of most Palestinian localities that existed in the area that became the state of Israel, and the expulsion of most of their Palestinian residents, from November 1947 to July 1949.</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iterate>
                                    <p:tmAbs val="0"/>
                                  </p:iterate>
                                  <p:childTnLst>
                                    <p:set>
                                      <p:cBhvr>
                                        <p:cTn id="6" fill="hold"/>
                                        <p:tgtEl>
                                          <p:spTgt spid="2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25"/>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3" nodeType="afterEffect">
                                  <p:stCondLst>
                                    <p:cond delay="500"/>
                                  </p:stCondLst>
                                  <p:iterate>
                                    <p:tmAbs val="0"/>
                                  </p:iterate>
                                  <p:childTnLst>
                                    <p:set>
                                      <p:cBhvr>
                                        <p:cTn id="12" fill="hold"/>
                                        <p:tgtEl>
                                          <p:spTgt spid="26"/>
                                        </p:tgtEl>
                                        <p:attrNameLst>
                                          <p:attrName>style.visibility</p:attrName>
                                        </p:attrNameLst>
                                      </p:cBhvr>
                                      <p:to>
                                        <p:strVal val="visible"/>
                                      </p:to>
                                    </p:set>
                                  </p:childTnLst>
                                </p:cTn>
                              </p:par>
                            </p:childTnLst>
                          </p:cTn>
                        </p:par>
                        <p:par>
                          <p:cTn id="13" fill="hold">
                            <p:stCondLst>
                              <p:cond delay="500"/>
                            </p:stCondLst>
                            <p:childTnLst>
                              <p:par>
                                <p:cTn id="14" presetID="22" presetClass="entr" presetSubtype="8" fill="hold" grpId="4" nodeType="afterEffect">
                                  <p:stCondLst>
                                    <p:cond delay="1000"/>
                                  </p:stCondLst>
                                  <p:iterate>
                                    <p:tmAbs val="0"/>
                                  </p:iterate>
                                  <p:childTnLst>
                                    <p:set>
                                      <p:cBhvr>
                                        <p:cTn id="15" fill="hold"/>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advAuto="0"/>
      <p:bldP spid="25" grpId="2" animBg="1" advAuto="0"/>
      <p:bldP spid="26" grpId="3" animBg="1" advAuto="0"/>
      <p:bldP spid="27" grpId="4"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9" name="image.jpeg" descr="image.jpeg"/>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30" name="Encountering the Nakba"/>
          <p:cNvSpPr txBox="1"/>
          <p:nvPr/>
        </p:nvSpPr>
        <p:spPr>
          <a:xfrm>
            <a:off x="203200" y="0"/>
            <a:ext cx="3670300" cy="11263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128587" defTabSz="457200">
              <a:spcBef>
                <a:spcPts val="2200"/>
              </a:spcBef>
              <a:defRPr sz="4000">
                <a:solidFill>
                  <a:srgbClr val="F4E9D8"/>
                </a:solidFill>
              </a:defRPr>
            </a:lvl1pPr>
          </a:lstStyle>
          <a:p>
            <a:r>
              <a:t>Encountering the Nakba</a:t>
            </a:r>
          </a:p>
        </p:txBody>
      </p:sp>
      <p:sp>
        <p:nvSpPr>
          <p:cNvPr id="31" name="How does one encounter the Nakba?…"/>
          <p:cNvSpPr txBox="1"/>
          <p:nvPr/>
        </p:nvSpPr>
        <p:spPr>
          <a:xfrm>
            <a:off x="6121400" y="4338178"/>
            <a:ext cx="3035300" cy="22150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77800" tIns="177800" rIns="177800" bIns="177800" anchor="b">
            <a:spAutoFit/>
          </a:bodyPr>
          <a:lstStyle/>
          <a:p>
            <a:pPr defTabSz="457200">
              <a:defRPr sz="1800">
                <a:solidFill>
                  <a:srgbClr val="330099"/>
                </a:solidFill>
              </a:defRPr>
            </a:pPr>
            <a:r>
              <a:t>How does one encounter the Nakba?</a:t>
            </a:r>
          </a:p>
          <a:p>
            <a:pPr defTabSz="457200">
              <a:defRPr sz="1800">
                <a:solidFill>
                  <a:srgbClr val="330099"/>
                </a:solidFill>
              </a:defRPr>
            </a:pPr>
            <a:endParaRPr/>
          </a:p>
          <a:p>
            <a:pPr defTabSz="457200">
              <a:defRPr sz="1800">
                <a:solidFill>
                  <a:srgbClr val="330099"/>
                </a:solidFill>
              </a:defRPr>
            </a:pPr>
            <a:r>
              <a:t>There are places where one encounters the Nakba  even without being aware of it.</a:t>
            </a:r>
          </a:p>
        </p:txBody>
      </p:sp>
      <p:sp>
        <p:nvSpPr>
          <p:cNvPr id="32" name="Postcard.  Vacationers on the beach at Achziv Park; remains of the village of al-Zeeb in the background. (Photographer:  Werner Braun, Jerusalem)."/>
          <p:cNvSpPr txBox="1"/>
          <p:nvPr/>
        </p:nvSpPr>
        <p:spPr>
          <a:xfrm>
            <a:off x="0" y="5963704"/>
            <a:ext cx="6134100" cy="959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77800" tIns="177800" rIns="177800" bIns="177800" anchor="b">
            <a:spAutoFit/>
          </a:bodyPr>
          <a:lstStyle>
            <a:lvl1pPr indent="3175" defTabSz="457200">
              <a:spcBef>
                <a:spcPts val="800"/>
              </a:spcBef>
              <a:defRPr sz="1400">
                <a:solidFill>
                  <a:srgbClr val="FFFFFF"/>
                </a:solidFill>
              </a:defRPr>
            </a:lvl1pPr>
          </a:lstStyle>
          <a:p>
            <a:r>
              <a:t>Postcard.  Vacationers on the beach at Achziv Park; remains of the village of al-Zeeb in the background. (Photographer:  Werner Braun, Jerusalem).</a:t>
            </a: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a14="http://schemas.microsoft.com/office/drawing/2010/main" xmlns:m="http://schemas.openxmlformats.org/officeDocument/2006/math"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1" nodeType="afterEffect">
                                  <p:stCondLst>
                                    <p:cond delay="1000"/>
                                  </p:stCondLst>
                                  <p:iterate>
                                    <p:tmAbs val="0"/>
                                  </p:iterate>
                                  <p:childTnLst>
                                    <p:set>
                                      <p:cBhvr>
                                        <p:cTn id="6" fill="hold"/>
                                        <p:tgtEl>
                                          <p:spTgt spid="31"/>
                                        </p:tgtEl>
                                        <p:attrNameLst>
                                          <p:attrName>style.visibility</p:attrName>
                                        </p:attrNameLst>
                                      </p:cBhvr>
                                      <p:to>
                                        <p:strVal val="visible"/>
                                      </p:to>
                                    </p:set>
                                    <p:animEffect transition="in" filter="wipe(right)">
                                      <p:cBhvr>
                                        <p:cTn id="7" dur="500"/>
                                        <p:tgtEl>
                                          <p:spTgt spid="31"/>
                                        </p:tgtEl>
                                      </p:cBhvr>
                                    </p:animEffect>
                                  </p:childTnLst>
                                </p:cTn>
                              </p:par>
                            </p:childTnLst>
                          </p:cTn>
                        </p:par>
                        <p:par>
                          <p:cTn id="8" fill="hold">
                            <p:stCondLst>
                              <p:cond delay="1500"/>
                            </p:stCondLst>
                            <p:childTnLst>
                              <p:par>
                                <p:cTn id="9" presetID="4" presetClass="entr" presetSubtype="16" fill="hold" grpId="2" nodeType="afterEffect">
                                  <p:stCondLst>
                                    <p:cond delay="1000"/>
                                  </p:stCondLst>
                                  <p:iterate>
                                    <p:tmAbs val="0"/>
                                  </p:iterate>
                                  <p:childTnLst>
                                    <p:set>
                                      <p:cBhvr>
                                        <p:cTn id="10" fill="hold"/>
                                        <p:tgtEl>
                                          <p:spTgt spid="32"/>
                                        </p:tgtEl>
                                        <p:attrNameLst>
                                          <p:attrName>style.visibility</p:attrName>
                                        </p:attrNameLst>
                                      </p:cBhvr>
                                      <p:to>
                                        <p:strVal val="visible"/>
                                      </p:to>
                                    </p:set>
                                    <p:animEffect transition="in" filter="box(in)">
                                      <p:cBhvr>
                                        <p:cTn id="1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1" animBg="1" advAuto="0"/>
      <p:bldP spid="32" grpId="2"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cNvSpPr txBox="1">
            <a:spLocks noGrp="1"/>
          </p:cNvSpPr>
          <p:nvPr>
            <p:ph type="sldNum" sz="quarter" idx="2"/>
          </p:nvPr>
        </p:nvSpPr>
        <p:spPr>
          <a:xfrm>
            <a:off x="1421694" y="6245225"/>
            <a:ext cx="203025" cy="288824"/>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5" name="On June 15, 1948, Moshe Shertok (later Moshe Sharett, Foreign Minister of Israel) wrote to     Nahum Goldmann, a founder of the WorldJewish Congress:…">
            <a:extLst>
              <a:ext uri="{FF2B5EF4-FFF2-40B4-BE49-F238E27FC236}">
                <a16:creationId xmlns:a16="http://schemas.microsoft.com/office/drawing/2014/main" id="{9D1B55EC-ADC1-B74D-8EA0-03771CB896D4}"/>
              </a:ext>
            </a:extLst>
          </p:cNvPr>
          <p:cNvSpPr txBox="1">
            <a:spLocks noGrp="1"/>
          </p:cNvSpPr>
          <p:nvPr>
            <p:ph type="body" idx="4294967295"/>
          </p:nvPr>
        </p:nvSpPr>
        <p:spPr>
          <a:xfrm>
            <a:off x="0" y="781050"/>
            <a:ext cx="9099550" cy="64886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9687" indent="0" algn="l">
              <a:buNone/>
            </a:pPr>
            <a:r>
              <a:rPr lang="en-US" sz="1400" dirty="0"/>
              <a:t>	</a:t>
            </a:r>
            <a:r>
              <a:rPr sz="1400" dirty="0"/>
              <a:t>On June 15, 1948, Moshe </a:t>
            </a:r>
            <a:r>
              <a:rPr sz="1400" dirty="0" err="1"/>
              <a:t>Shertok</a:t>
            </a:r>
            <a:r>
              <a:rPr sz="1400" dirty="0"/>
              <a:t> (later Moshe Sharett, Foreign Minister of Israel) wrote to</a:t>
            </a:r>
            <a:r>
              <a:rPr lang="en-US" sz="1400" dirty="0"/>
              <a:t> </a:t>
            </a:r>
            <a:r>
              <a:rPr sz="1400" dirty="0"/>
              <a:t>Nahum </a:t>
            </a:r>
            <a:r>
              <a:rPr lang="en-US" sz="1400" dirty="0"/>
              <a:t>			</a:t>
            </a:r>
            <a:r>
              <a:rPr sz="1400" dirty="0" err="1"/>
              <a:t>Goldmann</a:t>
            </a:r>
            <a:r>
              <a:rPr sz="1400" dirty="0"/>
              <a:t>, a founder of the World</a:t>
            </a:r>
            <a:r>
              <a:rPr lang="en-US" sz="1400" dirty="0"/>
              <a:t> </a:t>
            </a:r>
            <a:r>
              <a:rPr sz="1400" dirty="0"/>
              <a:t>Jewish Congress:</a:t>
            </a:r>
          </a:p>
          <a:p>
            <a:pPr algn="l"/>
            <a:endParaRPr sz="1400" dirty="0"/>
          </a:p>
          <a:p>
            <a:pPr marL="39687" indent="0" algn="ctr">
              <a:buNone/>
              <a:defRPr b="1"/>
            </a:pPr>
            <a:r>
              <a:rPr sz="1400" dirty="0"/>
              <a:t>“The most spectacular event in the contemporary history of Palestine—more</a:t>
            </a:r>
          </a:p>
          <a:p>
            <a:pPr marL="39687" indent="0" algn="ctr">
              <a:buNone/>
              <a:defRPr b="1"/>
            </a:pPr>
            <a:r>
              <a:rPr sz="1400" dirty="0"/>
              <a:t>spectacular in a sense than the creation of the Jewish state—is the whole-</a:t>
            </a:r>
          </a:p>
          <a:p>
            <a:pPr marL="39687" indent="0" algn="ctr">
              <a:buNone/>
              <a:defRPr b="1"/>
            </a:pPr>
            <a:r>
              <a:rPr sz="1400" dirty="0"/>
              <a:t>sale evacuation of its Arab population which has swept with it also thousands</a:t>
            </a:r>
          </a:p>
          <a:p>
            <a:pPr marL="39687" indent="0" algn="ctr">
              <a:buNone/>
              <a:defRPr b="1"/>
            </a:pPr>
            <a:r>
              <a:rPr sz="1400" dirty="0"/>
              <a:t>of Arabs rom areas threatened and/or occupied by us outside our boundaries.</a:t>
            </a:r>
            <a:endParaRPr lang="en-US" sz="1400" dirty="0"/>
          </a:p>
          <a:p>
            <a:pPr marL="39687" indent="0" algn="ctr">
              <a:buNone/>
              <a:defRPr b="1"/>
            </a:pPr>
            <a:r>
              <a:rPr lang="en-US" sz="1400" dirty="0"/>
              <a:t>I doubt whether there are 100,000 Arabs in Israel today. The reversion to </a:t>
            </a:r>
            <a:r>
              <a:rPr lang="en-US" sz="1400" i="1" dirty="0"/>
              <a:t>status</a:t>
            </a:r>
          </a:p>
          <a:p>
            <a:pPr marL="39687" indent="0" algn="ctr">
              <a:buNone/>
              <a:defRPr b="1"/>
            </a:pPr>
            <a:r>
              <a:rPr sz="1400" i="1" dirty="0"/>
              <a:t>quoit</a:t>
            </a:r>
            <a:r>
              <a:rPr sz="1400" dirty="0"/>
              <a:t> unthinkable.  The opportunities which the present position opens up for a</a:t>
            </a:r>
          </a:p>
          <a:p>
            <a:pPr marL="39687" indent="0" algn="ctr">
              <a:buNone/>
              <a:defRPr b="1"/>
            </a:pPr>
            <a:r>
              <a:rPr sz="1400" dirty="0"/>
              <a:t>lasting and radical solution of the most vexing problem of the Jewish states, are</a:t>
            </a:r>
          </a:p>
          <a:p>
            <a:pPr marL="39687" indent="0" algn="ctr">
              <a:buNone/>
              <a:defRPr b="1"/>
            </a:pPr>
            <a:r>
              <a:rPr sz="1400" dirty="0"/>
              <a:t>so far reaching as to take one’s breath away. . . we must make the most of the</a:t>
            </a:r>
          </a:p>
          <a:p>
            <a:pPr marL="39687" indent="0" algn="ctr">
              <a:buNone/>
              <a:defRPr b="1"/>
            </a:pPr>
            <a:r>
              <a:rPr sz="1400" dirty="0"/>
              <a:t>momentous chance with which history has presented us so swiftly and so </a:t>
            </a:r>
          </a:p>
          <a:p>
            <a:pPr marL="39687" indent="0" algn="ctr">
              <a:buNone/>
              <a:defRPr b="1"/>
            </a:pPr>
            <a:r>
              <a:rPr sz="1400" dirty="0"/>
              <a:t>unexpectedly.”</a:t>
            </a:r>
          </a:p>
          <a:p>
            <a:pPr algn="l"/>
            <a:endParaRPr sz="1400" dirty="0"/>
          </a:p>
          <a:p>
            <a:pPr marL="39687" indent="0" algn="l">
              <a:buNone/>
            </a:pPr>
            <a:r>
              <a:rPr lang="en-US" sz="1400" dirty="0"/>
              <a:t>	</a:t>
            </a:r>
            <a:r>
              <a:rPr sz="1400" dirty="0"/>
              <a:t>Source:  John </a:t>
            </a:r>
            <a:r>
              <a:rPr sz="1400" dirty="0" err="1"/>
              <a:t>Judis</a:t>
            </a:r>
            <a:r>
              <a:rPr sz="1400" dirty="0"/>
              <a:t>, </a:t>
            </a:r>
            <a:r>
              <a:rPr sz="1400" i="1" dirty="0"/>
              <a:t>Genesis: </a:t>
            </a:r>
            <a:r>
              <a:rPr sz="1400" i="1" dirty="0" err="1"/>
              <a:t>Truman,American</a:t>
            </a:r>
            <a:r>
              <a:rPr sz="1400" i="1" dirty="0"/>
              <a:t> </a:t>
            </a:r>
            <a:r>
              <a:rPr sz="1400" i="1" dirty="0" err="1"/>
              <a:t>Jews,and</a:t>
            </a:r>
            <a:r>
              <a:rPr sz="1400" i="1" dirty="0"/>
              <a:t> the Origins of the Arab/Israeli Conflict, New </a:t>
            </a:r>
            <a:r>
              <a:rPr sz="1400"/>
              <a:t>York </a:t>
            </a:r>
            <a:r>
              <a:rPr lang="en-US" sz="1400"/>
              <a:t>	</a:t>
            </a:r>
            <a:r>
              <a:rPr sz="1400"/>
              <a:t>2014</a:t>
            </a:r>
            <a:r>
              <a:rPr sz="1400" dirty="0"/>
              <a:t>, Farrar, </a:t>
            </a:r>
            <a:r>
              <a:rPr sz="1400" dirty="0" err="1"/>
              <a:t>Straus,Giroux</a:t>
            </a:r>
            <a:r>
              <a:rPr sz="1400" dirty="0"/>
              <a:t>, pp.325-6)  </a:t>
            </a:r>
          </a:p>
          <a:p>
            <a:pPr algn="l"/>
            <a:endParaRPr sz="1400" dirty="0"/>
          </a:p>
          <a:p>
            <a:pPr algn="l"/>
            <a:endParaRPr sz="1400" dirty="0"/>
          </a:p>
          <a:p>
            <a:endParaRPr dirty="0"/>
          </a:p>
        </p:txBody>
      </p:sp>
    </p:spTree>
  </p:cSld>
  <p:clrMapOvr>
    <a:masterClrMapping/>
  </p:clrMapOvr>
  <mc:AlternateContent xmlns:mc="http://schemas.openxmlformats.org/markup-compatibility/2006" xmlns:p14="http://schemas.microsoft.com/office/powerpoint/2010/main">
    <mc:Choice Requires="p14">
      <p:transition>
        <p:dissolve/>
      </p:transition>
    </mc:Choice>
    <mc:Fallback xmlns:a14="http://schemas.microsoft.com/office/drawing/2010/main" xmlns:m="http://schemas.openxmlformats.org/officeDocument/2006/math" xmlns="">
      <p:transition spd="fast">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image.jpeg" descr="image.jpeg"/>
          <p:cNvPicPr>
            <a:picLocks noChangeAspect="1"/>
          </p:cNvPicPr>
          <p:nvPr/>
        </p:nvPicPr>
        <p:blipFill>
          <a:blip r:embed="rId2">
            <a:extLst/>
          </a:blip>
          <a:stretch>
            <a:fillRect/>
          </a:stretch>
        </p:blipFill>
        <p:spPr>
          <a:xfrm>
            <a:off x="-6350" y="0"/>
            <a:ext cx="9150350" cy="6858000"/>
          </a:xfrm>
          <a:prstGeom prst="rect">
            <a:avLst/>
          </a:prstGeom>
          <a:ln w="12700">
            <a:miter lim="400000"/>
          </a:ln>
        </p:spPr>
      </p:pic>
      <p:sp>
        <p:nvSpPr>
          <p:cNvPr id="39" name="Rectangle"/>
          <p:cNvSpPr/>
          <p:nvPr/>
        </p:nvSpPr>
        <p:spPr>
          <a:xfrm>
            <a:off x="0" y="0"/>
            <a:ext cx="3352800" cy="6858000"/>
          </a:xfrm>
          <a:prstGeom prst="rect">
            <a:avLst/>
          </a:prstGeom>
          <a:solidFill>
            <a:srgbClr val="330099"/>
          </a:solidFill>
          <a:ln w="12700">
            <a:miter lim="400000"/>
          </a:ln>
        </p:spPr>
        <p:txBody>
          <a:bodyPr lIns="45719" rIns="45719"/>
          <a:lstStyle/>
          <a:p>
            <a:pPr defTabSz="457200">
              <a:defRPr sz="1800">
                <a:solidFill>
                  <a:srgbClr val="FFFFFF"/>
                </a:solidFill>
              </a:defRPr>
            </a:pPr>
            <a:endParaRPr/>
          </a:p>
        </p:txBody>
      </p:sp>
      <p:sp>
        <p:nvSpPr>
          <p:cNvPr id="40" name="Most Israeli Jews don’t know the names of the Palestinian villages because they were changed or erased completely when the state was established."/>
          <p:cNvSpPr txBox="1"/>
          <p:nvPr/>
        </p:nvSpPr>
        <p:spPr>
          <a:xfrm>
            <a:off x="330200" y="5105400"/>
            <a:ext cx="3035300" cy="13657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77800" tIns="177800" rIns="177800" bIns="177800">
            <a:spAutoFit/>
          </a:bodyPr>
          <a:lstStyle/>
          <a:p>
            <a:pPr defTabSz="457200">
              <a:spcBef>
                <a:spcPts val="800"/>
              </a:spcBef>
              <a:defRPr sz="1400">
                <a:solidFill>
                  <a:srgbClr val="FFFFFF"/>
                </a:solidFill>
              </a:defRPr>
            </a:pPr>
            <a:r>
              <a:t>Most Israeli Jews don’t know the names of the Palestinian villages because they were changed or erased completely when the state was established.</a:t>
            </a:r>
          </a:p>
        </p:txBody>
      </p:sp>
      <p:sp>
        <p:nvSpPr>
          <p:cNvPr id="41" name="“Jewish localities were established in place of Arab villages. You don’t even know the names of those Arab villages, and I don’t blame you, because those geography texts no longer exist. Not only the books are gone; the Arab villages are also gone: Nahalal in place  of Ma’lul; Kibbutz Gvat in place of Jibta; Kibbutz Sarid in place of Huneifis; Kfar Yehoshua in place of Tal Al-Shuman. Wherever Jews built, they built on land where Arabs once lived.”…"/>
          <p:cNvSpPr txBox="1"/>
          <p:nvPr/>
        </p:nvSpPr>
        <p:spPr>
          <a:xfrm>
            <a:off x="4779962" y="431800"/>
            <a:ext cx="4102101" cy="59123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5600" tIns="355600" rIns="355600" bIns="355600">
            <a:spAutoFit/>
          </a:bodyPr>
          <a:lstStyle/>
          <a:p>
            <a:pPr defTabSz="457200">
              <a:defRPr sz="1800">
                <a:solidFill>
                  <a:srgbClr val="2D2015"/>
                </a:solidFill>
              </a:defRPr>
            </a:pPr>
            <a:r>
              <a:t>“</a:t>
            </a:r>
            <a:r>
              <a:rPr b="1" i="1"/>
              <a:t>Jewish localities were established in place of Arab villages. You don</a:t>
            </a:r>
            <a:r>
              <a:t>’</a:t>
            </a:r>
            <a:r>
              <a:rPr b="1" i="1"/>
              <a:t>t even know the names of those Arab villages, and I don</a:t>
            </a:r>
            <a:r>
              <a:t>’</a:t>
            </a:r>
            <a:r>
              <a:rPr b="1" i="1"/>
              <a:t>t blame you, because those geography texts no longer exist. Not only the books are gone; the Arab villages are also gone: Nahalal in place  of Ma</a:t>
            </a:r>
            <a:r>
              <a:t>’</a:t>
            </a:r>
            <a:r>
              <a:rPr b="1" i="1"/>
              <a:t>lul; Kibbutz Gvat in place of Jibta; Kibbutz Sarid in place of Huneifis; Kfar Yehoshua in place of Tal Al-Shuman. Wherever Jews built, they built on land where Arabs once lived.</a:t>
            </a:r>
            <a:r>
              <a:t>”</a:t>
            </a:r>
            <a:br/>
            <a:endParaRPr b="1" i="1"/>
          </a:p>
          <a:p>
            <a:pPr defTabSz="457200">
              <a:defRPr sz="1400">
                <a:solidFill>
                  <a:srgbClr val="2D2015"/>
                </a:solidFill>
              </a:defRPr>
            </a:pPr>
            <a:r>
              <a:t>(Minister of Defense Moshe Dayan, 4.4.1969, from an article in </a:t>
            </a:r>
            <a:r>
              <a:rPr i="1"/>
              <a:t>Ha</a:t>
            </a:r>
            <a:r>
              <a:t>’</a:t>
            </a:r>
            <a:r>
              <a:rPr i="1"/>
              <a:t>aretz</a:t>
            </a:r>
            <a:r>
              <a:t>).</a:t>
            </a:r>
          </a:p>
        </p:txBody>
      </p:sp>
      <p:sp>
        <p:nvSpPr>
          <p:cNvPr id="42" name="AP"/>
          <p:cNvSpPr txBox="1"/>
          <p:nvPr/>
        </p:nvSpPr>
        <p:spPr>
          <a:xfrm rot="5400000">
            <a:off x="3102880" y="3858530"/>
            <a:ext cx="2454276" cy="1728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39687" algn="r" defTabSz="457200">
              <a:spcBef>
                <a:spcPts val="700"/>
              </a:spcBef>
              <a:defRPr sz="1200">
                <a:solidFill>
                  <a:srgbClr val="FFFFFF"/>
                </a:solidFill>
              </a:defRPr>
            </a:lvl1pPr>
          </a:lstStyle>
          <a:p>
            <a:r>
              <a:t>AP</a:t>
            </a:r>
          </a:p>
        </p:txBody>
      </p:sp>
      <p:pic>
        <p:nvPicPr>
          <p:cNvPr id="43" name="image.jpeg" descr="image.jpeg"/>
          <p:cNvPicPr>
            <a:picLocks noChangeAspect="1"/>
          </p:cNvPicPr>
          <p:nvPr/>
        </p:nvPicPr>
        <p:blipFill>
          <a:blip r:embed="rId3">
            <a:extLst/>
          </a:blip>
          <a:stretch>
            <a:fillRect/>
          </a:stretch>
        </p:blipFill>
        <p:spPr>
          <a:xfrm>
            <a:off x="206375" y="884237"/>
            <a:ext cx="4573588" cy="4144963"/>
          </a:xfrm>
          <a:prstGeom prst="rect">
            <a:avLst/>
          </a:prstGeom>
          <a:ln w="12700">
            <a:miter lim="400000"/>
          </a:ln>
        </p:spPr>
      </p:pic>
      <p:sp>
        <p:nvSpPr>
          <p:cNvPr id="44" name="1964, צילום: קק&quot;ל"/>
          <p:cNvSpPr txBox="1"/>
          <p:nvPr/>
        </p:nvSpPr>
        <p:spPr>
          <a:xfrm rot="5400000">
            <a:off x="3102880" y="3858530"/>
            <a:ext cx="2454276" cy="1728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39687" algn="r" defTabSz="457200" rtl="1">
              <a:spcBef>
                <a:spcPts val="700"/>
              </a:spcBef>
              <a:defRPr sz="1200">
                <a:solidFill>
                  <a:srgbClr val="FFFFFF"/>
                </a:solidFill>
              </a:defRPr>
            </a:lvl1pPr>
          </a:lstStyle>
          <a:p>
            <a:r>
              <a:t>1964, צילום: קק"ל</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500"/>
                                  </p:stCondLst>
                                  <p:iterate>
                                    <p:tmAbs val="0"/>
                                  </p:iterate>
                                  <p:childTnLst>
                                    <p:set>
                                      <p:cBhvr>
                                        <p:cTn id="6" fill="hold"/>
                                        <p:tgtEl>
                                          <p:spTgt spid="40"/>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2" nodeType="afterEffect">
                                  <p:stCondLst>
                                    <p:cond delay="500"/>
                                  </p:stCondLst>
                                  <p:iterate>
                                    <p:tmAbs val="0"/>
                                  </p:iterate>
                                  <p:childTnLst>
                                    <p:set>
                                      <p:cBhvr>
                                        <p:cTn id="9" fill="hold"/>
                                        <p:tgtEl>
                                          <p:spTgt spid="41"/>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3" nodeType="afterEffect">
                                  <p:stCondLst>
                                    <p:cond delay="500"/>
                                  </p:stCondLst>
                                  <p:iterate>
                                    <p:tmAbs val="0"/>
                                  </p:iterate>
                                  <p:childTnLst>
                                    <p:set>
                                      <p:cBhvr>
                                        <p:cTn id="12" fill="hold"/>
                                        <p:tgtEl>
                                          <p:spTgt spid="42"/>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4" nodeType="afterEffect">
                                  <p:stCondLst>
                                    <p:cond delay="500"/>
                                  </p:stCondLst>
                                  <p:iterate>
                                    <p:tmAbs val="0"/>
                                  </p:iterate>
                                  <p:childTnLst>
                                    <p:set>
                                      <p:cBhvr>
                                        <p:cTn id="15" fill="hold"/>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1" animBg="1" advAuto="0"/>
      <p:bldP spid="41" grpId="2" animBg="1" advAuto="0"/>
      <p:bldP spid="42" grpId="3" animBg="1" advAuto="0"/>
      <p:bldP spid="44" grpId="4"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image.jpeg" descr="image.jpeg"/>
          <p:cNvPicPr>
            <a:picLocks noChangeAspect="1"/>
          </p:cNvPicPr>
          <p:nvPr/>
        </p:nvPicPr>
        <p:blipFill>
          <a:blip r:embed="rId2">
            <a:extLst/>
          </a:blip>
          <a:stretch>
            <a:fillRect/>
          </a:stretch>
        </p:blipFill>
        <p:spPr>
          <a:xfrm>
            <a:off x="0" y="0"/>
            <a:ext cx="9144000" cy="6858000"/>
          </a:xfrm>
          <a:prstGeom prst="rect">
            <a:avLst/>
          </a:prstGeom>
          <a:ln w="12700">
            <a:miter lim="400000"/>
          </a:ln>
        </p:spPr>
      </p:pic>
      <p:pic>
        <p:nvPicPr>
          <p:cNvPr id="47" name="image.jpeg" descr="image.jpeg"/>
          <p:cNvPicPr>
            <a:picLocks noChangeAspect="1"/>
          </p:cNvPicPr>
          <p:nvPr/>
        </p:nvPicPr>
        <p:blipFill>
          <a:blip r:embed="rId3">
            <a:extLst/>
          </a:blip>
          <a:stretch>
            <a:fillRect/>
          </a:stretch>
        </p:blipFill>
        <p:spPr>
          <a:xfrm>
            <a:off x="0" y="0"/>
            <a:ext cx="9144000" cy="6854825"/>
          </a:xfrm>
          <a:prstGeom prst="rect">
            <a:avLst/>
          </a:prstGeom>
          <a:ln w="12700">
            <a:miter lim="400000"/>
          </a:ln>
        </p:spPr>
      </p:pic>
      <p:sp>
        <p:nvSpPr>
          <p:cNvPr id="48" name="zipori"/>
          <p:cNvSpPr txBox="1"/>
          <p:nvPr/>
        </p:nvSpPr>
        <p:spPr>
          <a:xfrm>
            <a:off x="1005085" y="0"/>
            <a:ext cx="1023542" cy="4566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indent="39687" algn="ctr" defTabSz="457200">
              <a:spcBef>
                <a:spcPts val="1800"/>
              </a:spcBef>
              <a:defRPr sz="3200">
                <a:solidFill>
                  <a:srgbClr val="F4E9D8"/>
                </a:solidFill>
              </a:defRPr>
            </a:lvl1pPr>
          </a:lstStyle>
          <a:p>
            <a:r>
              <a:t>zipori</a:t>
            </a:r>
          </a:p>
        </p:txBody>
      </p:sp>
      <p:sp>
        <p:nvSpPr>
          <p:cNvPr id="49" name="Saffuriyya"/>
          <p:cNvSpPr txBox="1"/>
          <p:nvPr/>
        </p:nvSpPr>
        <p:spPr>
          <a:xfrm>
            <a:off x="534392" y="0"/>
            <a:ext cx="1964929" cy="4566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indent="39687" algn="ctr" defTabSz="457200">
              <a:spcBef>
                <a:spcPts val="1800"/>
              </a:spcBef>
              <a:defRPr sz="3200">
                <a:solidFill>
                  <a:srgbClr val="330099"/>
                </a:solidFill>
              </a:defRPr>
            </a:pPr>
            <a:r>
              <a:t>Saffuriyya</a:t>
            </a:r>
            <a:r>
              <a:rPr>
                <a:solidFill>
                  <a:srgbClr val="F4E9D8"/>
                </a:solidFill>
              </a:rPr>
              <a:t> </a:t>
            </a:r>
          </a:p>
        </p:txBody>
      </p:sp>
      <p:sp>
        <p:nvSpPr>
          <p:cNvPr id="50" name="Avi Menks &amp; Amaya Galili"/>
          <p:cNvSpPr txBox="1"/>
          <p:nvPr/>
        </p:nvSpPr>
        <p:spPr>
          <a:xfrm rot="5400000">
            <a:off x="7828867" y="5536517"/>
            <a:ext cx="2454277"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39687" algn="r" defTabSz="457200">
              <a:spcBef>
                <a:spcPts val="700"/>
              </a:spcBef>
              <a:defRPr sz="1200">
                <a:solidFill>
                  <a:srgbClr val="FFFFFF"/>
                </a:solidFill>
              </a:defRPr>
            </a:lvl1pPr>
          </a:lstStyle>
          <a:p>
            <a:r>
              <a:t>Avi Menks &amp; Amaya Galili</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9" presetClass="entr" presetSubtype="10" fill="hold" grpId="1" nodeType="clickEffect">
                                  <p:stCondLst>
                                    <p:cond delay="0"/>
                                  </p:stCondLst>
                                  <p:iterate>
                                    <p:tmAbs val="0"/>
                                  </p:iterate>
                                  <p:childTnLst>
                                    <p:set>
                                      <p:cBhvr>
                                        <p:cTn id="6" fill="hold"/>
                                        <p:tgtEl>
                                          <p:spTgt spid="48">
                                            <p:bg/>
                                          </p:spTgt>
                                        </p:tgtEl>
                                        <p:attrNameLst>
                                          <p:attrName>style.visibility</p:attrName>
                                        </p:attrNameLst>
                                      </p:cBhvr>
                                      <p:to>
                                        <p:strVal val="visible"/>
                                      </p:to>
                                    </p:set>
                                    <p:anim calcmode="lin" valueType="num">
                                      <p:cBhvr>
                                        <p:cTn id="7" dur="75" fill="hold"/>
                                        <p:tgtEl>
                                          <p:spTgt spid="48">
                                            <p:bg/>
                                          </p:spTgt>
                                        </p:tgtEl>
                                        <p:attrNameLst>
                                          <p:attrName>ppt_w</p:attrName>
                                        </p:attrNameLst>
                                      </p:cBhvr>
                                      <p:tavLst>
                                        <p:tav tm="0" fmla="#ppt_w*sin(2.5*pi*$)">
                                          <p:val>
                                            <p:fltVal val="0"/>
                                          </p:val>
                                        </p:tav>
                                        <p:tav tm="100000">
                                          <p:val>
                                            <p:fltVal val="1"/>
                                          </p:val>
                                        </p:tav>
                                      </p:tavLst>
                                    </p:anim>
                                    <p:anim calcmode="lin" valueType="num">
                                      <p:cBhvr>
                                        <p:cTn id="8" dur="75" fill="hold"/>
                                        <p:tgtEl>
                                          <p:spTgt spid="48">
                                            <p:bg/>
                                          </p:spTgt>
                                        </p:tgtEl>
                                        <p:attrNameLst>
                                          <p:attrName>ppt_h</p:attrName>
                                        </p:attrNameLst>
                                      </p:cBhvr>
                                      <p:tavLst>
                                        <p:tav tm="0">
                                          <p:val>
                                            <p:strVal val="#ppt_h"/>
                                          </p:val>
                                        </p:tav>
                                        <p:tav tm="100000">
                                          <p:val>
                                            <p:strVal val="#ppt_h"/>
                                          </p:val>
                                        </p:tav>
                                      </p:tavLst>
                                    </p:anim>
                                  </p:childTnLst>
                                </p:cTn>
                              </p:par>
                              <p:par>
                                <p:cTn id="9" presetID="19" presetClass="entr" presetSubtype="10" fill="hold" grpId="1" nodeType="withEffect">
                                  <p:stCondLst>
                                    <p:cond delay="0"/>
                                  </p:stCondLst>
                                  <p:iterate>
                                    <p:tmAbs val="0"/>
                                  </p:iterate>
                                  <p:childTnLst>
                                    <p:set>
                                      <p:cBhvr>
                                        <p:cTn id="10" fill="hold"/>
                                        <p:tgtEl>
                                          <p:spTgt spid="48">
                                            <p:txEl>
                                              <p:pRg st="0" end="0"/>
                                            </p:txEl>
                                          </p:spTgt>
                                        </p:tgtEl>
                                        <p:attrNameLst>
                                          <p:attrName>style.visibility</p:attrName>
                                        </p:attrNameLst>
                                      </p:cBhvr>
                                      <p:to>
                                        <p:strVal val="visible"/>
                                      </p:to>
                                    </p:set>
                                    <p:animEffect transition="in" filter="fade">
                                      <p:cBhvr>
                                        <p:cTn id="11" dur="75" fill="hold"/>
                                        <p:tgtEl>
                                          <p:spTgt spid="48">
                                            <p:txEl>
                                              <p:pRg st="0" end="0"/>
                                            </p:txEl>
                                          </p:spTgt>
                                        </p:tgtEl>
                                      </p:cBhvr>
                                    </p:animEffect>
                                    <p:anim calcmode="lin" valueType="num">
                                      <p:cBhvr>
                                        <p:cTn id="12" dur="75" fill="hold"/>
                                        <p:tgtEl>
                                          <p:spTgt spid="48">
                                            <p:txEl>
                                              <p:pRg st="0" end="0"/>
                                            </p:txEl>
                                          </p:spTgt>
                                        </p:tgtEl>
                                        <p:attrNameLst>
                                          <p:attrName>ppt_w</p:attrName>
                                        </p:attrNameLst>
                                      </p:cBhvr>
                                      <p:tavLst>
                                        <p:tav tm="0" fmla="#ppt_w*sin(2.5*pi*$)">
                                          <p:val>
                                            <p:fltVal val="0"/>
                                          </p:val>
                                        </p:tav>
                                        <p:tav tm="100000">
                                          <p:val>
                                            <p:fltVal val="1"/>
                                          </p:val>
                                        </p:tav>
                                      </p:tavLst>
                                    </p:anim>
                                    <p:anim calcmode="lin" valueType="num">
                                      <p:cBhvr>
                                        <p:cTn id="13" dur="75" fill="hold"/>
                                        <p:tgtEl>
                                          <p:spTgt spid="48">
                                            <p:txEl>
                                              <p:pRg st="0" end="0"/>
                                            </p:txEl>
                                          </p:spTgt>
                                        </p:tgtEl>
                                        <p:attrNameLst>
                                          <p:attrName>ppt_h</p:attrName>
                                        </p:attrNameLst>
                                      </p:cBhvr>
                                      <p:tavLst>
                                        <p:tav tm="0">
                                          <p:val>
                                            <p:strVal val="#ppt_h"/>
                                          </p:val>
                                        </p:tav>
                                        <p:tav tm="100000">
                                          <p:val>
                                            <p:strVal val="#ppt_h"/>
                                          </p:val>
                                        </p:tav>
                                      </p:tavLst>
                                    </p:anim>
                                  </p:childTnLst>
                                </p:cTn>
                              </p:par>
                            </p:childTnLst>
                          </p:cTn>
                        </p:par>
                        <p:par>
                          <p:cTn id="14" fill="hold">
                            <p:stCondLst>
                              <p:cond delay="75"/>
                            </p:stCondLst>
                            <p:childTnLst>
                              <p:par>
                                <p:cTn id="15" presetID="23" presetClass="exit" presetSubtype="32" fill="hold" grpId="2" nodeType="afterEffect">
                                  <p:stCondLst>
                                    <p:cond delay="500"/>
                                  </p:stCondLst>
                                  <p:iterate>
                                    <p:tmAbs val="0"/>
                                  </p:iterate>
                                  <p:childTnLst>
                                    <p:anim calcmode="lin" valueType="num">
                                      <p:cBhvr>
                                        <p:cTn id="16" dur="75" fill="hold"/>
                                        <p:tgtEl>
                                          <p:spTgt spid="49"/>
                                        </p:tgtEl>
                                        <p:attrNameLst>
                                          <p:attrName>ppt_w</p:attrName>
                                        </p:attrNameLst>
                                      </p:cBhvr>
                                      <p:tavLst>
                                        <p:tav tm="0">
                                          <p:val>
                                            <p:strVal val="ppt_w"/>
                                          </p:val>
                                        </p:tav>
                                        <p:tav tm="100000">
                                          <p:val>
                                            <p:fltVal val="0"/>
                                          </p:val>
                                        </p:tav>
                                      </p:tavLst>
                                    </p:anim>
                                    <p:anim calcmode="lin" valueType="num">
                                      <p:cBhvr>
                                        <p:cTn id="17" dur="75" fill="hold"/>
                                        <p:tgtEl>
                                          <p:spTgt spid="49"/>
                                        </p:tgtEl>
                                        <p:attrNameLst>
                                          <p:attrName>ppt_h</p:attrName>
                                        </p:attrNameLst>
                                      </p:cBhvr>
                                      <p:tavLst>
                                        <p:tav tm="0">
                                          <p:val>
                                            <p:strVal val="ppt_h"/>
                                          </p:val>
                                        </p:tav>
                                        <p:tav tm="100000">
                                          <p:val>
                                            <p:fltVal val="0"/>
                                          </p:val>
                                        </p:tav>
                                      </p:tavLst>
                                    </p:anim>
                                    <p:set>
                                      <p:cBhvr>
                                        <p:cTn id="18" fill="hold">
                                          <p:stCondLst>
                                            <p:cond delay="74"/>
                                          </p:stCondLst>
                                        </p:cTn>
                                        <p:tgtEl>
                                          <p:spTgt spid="49"/>
                                        </p:tgtEl>
                                        <p:attrNameLst>
                                          <p:attrName>style.visibility</p:attrName>
                                        </p:attrNameLst>
                                      </p:cBhvr>
                                      <p:to>
                                        <p:strVal val="hidden"/>
                                      </p:to>
                                    </p:set>
                                  </p:childTnLst>
                                </p:cTn>
                              </p:par>
                            </p:childTnLst>
                          </p:cTn>
                        </p:par>
                        <p:par>
                          <p:cTn id="19" fill="hold">
                            <p:stCondLst>
                              <p:cond delay="650"/>
                            </p:stCondLst>
                            <p:childTnLst>
                              <p:par>
                                <p:cTn id="20" presetID="2" presetClass="entr" presetSubtype="1" fill="hold" grpId="3" nodeType="afterEffect">
                                  <p:stCondLst>
                                    <p:cond delay="1000"/>
                                  </p:stCondLst>
                                  <p:iterate>
                                    <p:tmAbs val="0"/>
                                  </p:iterate>
                                  <p:childTnLst>
                                    <p:set>
                                      <p:cBhvr>
                                        <p:cTn id="21" fill="hold"/>
                                        <p:tgtEl>
                                          <p:spTgt spid="47"/>
                                        </p:tgtEl>
                                        <p:attrNameLst>
                                          <p:attrName>style.visibility</p:attrName>
                                        </p:attrNameLst>
                                      </p:cBhvr>
                                      <p:to>
                                        <p:strVal val="visible"/>
                                      </p:to>
                                    </p:set>
                                    <p:anim calcmode="lin" valueType="num">
                                      <p:cBhvr>
                                        <p:cTn id="22" dur="500" fill="hold"/>
                                        <p:tgtEl>
                                          <p:spTgt spid="47"/>
                                        </p:tgtEl>
                                        <p:attrNameLst>
                                          <p:attrName>ppt_x</p:attrName>
                                        </p:attrNameLst>
                                      </p:cBhvr>
                                      <p:tavLst>
                                        <p:tav tm="0">
                                          <p:val>
                                            <p:strVal val="#ppt_x"/>
                                          </p:val>
                                        </p:tav>
                                        <p:tav tm="100000">
                                          <p:val>
                                            <p:strVal val="#ppt_x"/>
                                          </p:val>
                                        </p:tav>
                                      </p:tavLst>
                                    </p:anim>
                                    <p:anim calcmode="lin" valueType="num">
                                      <p:cBhvr>
                                        <p:cTn id="23" dur="500" fill="hold"/>
                                        <p:tgtEl>
                                          <p:spTgt spid="47"/>
                                        </p:tgtEl>
                                        <p:attrNameLst>
                                          <p:attrName>ppt_y</p:attrName>
                                        </p:attrNameLst>
                                      </p:cBhvr>
                                      <p:tavLst>
                                        <p:tav tm="0">
                                          <p:val>
                                            <p:strVal val="0-#ppt_h/2"/>
                                          </p:val>
                                        </p:tav>
                                        <p:tav tm="100000">
                                          <p:val>
                                            <p:strVal val="#ppt_y"/>
                                          </p:val>
                                        </p:tav>
                                      </p:tavLst>
                                    </p:anim>
                                  </p:childTnLst>
                                </p:cTn>
                              </p:par>
                            </p:childTnLst>
                          </p:cTn>
                        </p:par>
                        <p:par>
                          <p:cTn id="24" fill="hold">
                            <p:stCondLst>
                              <p:cond delay="2150"/>
                            </p:stCondLst>
                            <p:childTnLst>
                              <p:par>
                                <p:cTn id="25" presetID="4" presetClass="entr" presetSubtype="16" fill="hold" grpId="4" nodeType="afterEffect">
                                  <p:stCondLst>
                                    <p:cond delay="500"/>
                                  </p:stCondLst>
                                  <p:iterate>
                                    <p:tmAbs val="0"/>
                                  </p:iterate>
                                  <p:childTnLst>
                                    <p:set>
                                      <p:cBhvr>
                                        <p:cTn id="26" fill="hold"/>
                                        <p:tgtEl>
                                          <p:spTgt spid="50"/>
                                        </p:tgtEl>
                                        <p:attrNameLst>
                                          <p:attrName>style.visibility</p:attrName>
                                        </p:attrNameLst>
                                      </p:cBhvr>
                                      <p:to>
                                        <p:strVal val="visible"/>
                                      </p:to>
                                    </p:set>
                                    <p:animEffect transition="in" filter="box(in)">
                                      <p:cBhvr>
                                        <p:cTn id="2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3" animBg="1" advAuto="0"/>
      <p:bldP spid="48" grpId="1" build="p" bldLvl="5" animBg="1" advAuto="0"/>
      <p:bldP spid="49" grpId="2" animBg="1" advAuto="0"/>
      <p:bldP spid="50" grpId="4"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image.jpeg" descr="image.jpeg"/>
          <p:cNvPicPr>
            <a:picLocks noChangeAspect="1"/>
          </p:cNvPicPr>
          <p:nvPr/>
        </p:nvPicPr>
        <p:blipFill>
          <a:blip r:embed="rId2">
            <a:extLst/>
          </a:blip>
          <a:stretch>
            <a:fillRect/>
          </a:stretch>
        </p:blipFill>
        <p:spPr>
          <a:xfrm>
            <a:off x="0" y="0"/>
            <a:ext cx="9144000" cy="6858000"/>
          </a:xfrm>
          <a:prstGeom prst="rect">
            <a:avLst/>
          </a:prstGeom>
          <a:ln w="12700">
            <a:miter lim="400000"/>
          </a:ln>
        </p:spPr>
      </p:pic>
      <p:pic>
        <p:nvPicPr>
          <p:cNvPr id="53" name="image.jpeg" descr="image.jpeg"/>
          <p:cNvPicPr>
            <a:picLocks noChangeAspect="1"/>
          </p:cNvPicPr>
          <p:nvPr/>
        </p:nvPicPr>
        <p:blipFill>
          <a:blip r:embed="rId3">
            <a:extLst/>
          </a:blip>
          <a:stretch>
            <a:fillRect/>
          </a:stretch>
        </p:blipFill>
        <p:spPr>
          <a:xfrm>
            <a:off x="338137" y="19050"/>
            <a:ext cx="9144001" cy="6838950"/>
          </a:xfrm>
          <a:prstGeom prst="rect">
            <a:avLst/>
          </a:prstGeom>
          <a:ln w="12700">
            <a:miter lim="400000"/>
          </a:ln>
        </p:spPr>
      </p:pic>
      <p:sp>
        <p:nvSpPr>
          <p:cNvPr id="54" name="Morasha"/>
          <p:cNvSpPr txBox="1"/>
          <p:nvPr/>
        </p:nvSpPr>
        <p:spPr>
          <a:xfrm>
            <a:off x="700087" y="0"/>
            <a:ext cx="1633538" cy="4566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indent="39687" algn="ctr" defTabSz="457200">
              <a:spcBef>
                <a:spcPts val="1800"/>
              </a:spcBef>
              <a:defRPr sz="3200">
                <a:solidFill>
                  <a:srgbClr val="FFFFFF"/>
                </a:solidFill>
              </a:defRPr>
            </a:lvl1pPr>
          </a:lstStyle>
          <a:p>
            <a:r>
              <a:t>Morasha</a:t>
            </a:r>
          </a:p>
        </p:txBody>
      </p:sp>
      <p:sp>
        <p:nvSpPr>
          <p:cNvPr id="55" name="ِal-Musrara"/>
          <p:cNvSpPr txBox="1"/>
          <p:nvPr/>
        </p:nvSpPr>
        <p:spPr>
          <a:xfrm>
            <a:off x="487852" y="0"/>
            <a:ext cx="2058009" cy="4566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indent="39687" algn="ctr" defTabSz="457200">
              <a:spcBef>
                <a:spcPts val="1800"/>
              </a:spcBef>
              <a:defRPr sz="3200">
                <a:solidFill>
                  <a:srgbClr val="FFFFFF"/>
                </a:solidFill>
              </a:defRPr>
            </a:pPr>
            <a:r>
              <a:t>ِal-Musrara</a:t>
            </a:r>
            <a:r>
              <a:rPr sz="1800"/>
              <a:t> </a:t>
            </a:r>
          </a:p>
        </p:txBody>
      </p:sp>
      <p:sp>
        <p:nvSpPr>
          <p:cNvPr id="56" name="PalestineRemembered.com"/>
          <p:cNvSpPr txBox="1"/>
          <p:nvPr/>
        </p:nvSpPr>
        <p:spPr>
          <a:xfrm rot="5400000">
            <a:off x="7828867" y="5555567"/>
            <a:ext cx="2454277"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39687" algn="r" defTabSz="457200">
              <a:spcBef>
                <a:spcPts val="700"/>
              </a:spcBef>
              <a:defRPr sz="1200">
                <a:solidFill>
                  <a:srgbClr val="FFFFFF"/>
                </a:solidFill>
              </a:defRPr>
            </a:lvl1pPr>
          </a:lstStyle>
          <a:p>
            <a:r>
              <a:t>PalestineRemembered.com</a:t>
            </a:r>
          </a:p>
        </p:txBody>
      </p:sp>
      <p:sp>
        <p:nvSpPr>
          <p:cNvPr id="57" name="Matson Collection, 1900-1920"/>
          <p:cNvSpPr txBox="1"/>
          <p:nvPr/>
        </p:nvSpPr>
        <p:spPr>
          <a:xfrm rot="5400000">
            <a:off x="7828867" y="5536517"/>
            <a:ext cx="2454277"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39687" algn="r" defTabSz="457200">
              <a:spcBef>
                <a:spcPts val="700"/>
              </a:spcBef>
              <a:defRPr sz="1200">
                <a:solidFill>
                  <a:srgbClr val="FFFFFF"/>
                </a:solidFill>
              </a:defRPr>
            </a:lvl1pPr>
          </a:lstStyle>
          <a:p>
            <a:r>
              <a:t>Matson Collection, 1900-1920</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9" presetClass="entr" presetSubtype="10" fill="hold" grpId="1" nodeType="clickEffect">
                                  <p:stCondLst>
                                    <p:cond delay="0"/>
                                  </p:stCondLst>
                                  <p:iterate>
                                    <p:tmAbs val="0"/>
                                  </p:iterate>
                                  <p:childTnLst>
                                    <p:set>
                                      <p:cBhvr>
                                        <p:cTn id="6" fill="hold"/>
                                        <p:tgtEl>
                                          <p:spTgt spid="54">
                                            <p:bg/>
                                          </p:spTgt>
                                        </p:tgtEl>
                                        <p:attrNameLst>
                                          <p:attrName>style.visibility</p:attrName>
                                        </p:attrNameLst>
                                      </p:cBhvr>
                                      <p:to>
                                        <p:strVal val="visible"/>
                                      </p:to>
                                    </p:set>
                                    <p:anim calcmode="lin" valueType="num">
                                      <p:cBhvr>
                                        <p:cTn id="7" dur="75" fill="hold"/>
                                        <p:tgtEl>
                                          <p:spTgt spid="54">
                                            <p:bg/>
                                          </p:spTgt>
                                        </p:tgtEl>
                                        <p:attrNameLst>
                                          <p:attrName>ppt_w</p:attrName>
                                        </p:attrNameLst>
                                      </p:cBhvr>
                                      <p:tavLst>
                                        <p:tav tm="0" fmla="#ppt_w*sin(2.5*pi*$)">
                                          <p:val>
                                            <p:fltVal val="0"/>
                                          </p:val>
                                        </p:tav>
                                        <p:tav tm="100000">
                                          <p:val>
                                            <p:fltVal val="1"/>
                                          </p:val>
                                        </p:tav>
                                      </p:tavLst>
                                    </p:anim>
                                    <p:anim calcmode="lin" valueType="num">
                                      <p:cBhvr>
                                        <p:cTn id="8" dur="75" fill="hold"/>
                                        <p:tgtEl>
                                          <p:spTgt spid="54">
                                            <p:bg/>
                                          </p:spTgt>
                                        </p:tgtEl>
                                        <p:attrNameLst>
                                          <p:attrName>ppt_h</p:attrName>
                                        </p:attrNameLst>
                                      </p:cBhvr>
                                      <p:tavLst>
                                        <p:tav tm="0">
                                          <p:val>
                                            <p:strVal val="#ppt_h"/>
                                          </p:val>
                                        </p:tav>
                                        <p:tav tm="100000">
                                          <p:val>
                                            <p:strVal val="#ppt_h"/>
                                          </p:val>
                                        </p:tav>
                                      </p:tavLst>
                                    </p:anim>
                                  </p:childTnLst>
                                </p:cTn>
                              </p:par>
                              <p:par>
                                <p:cTn id="9" presetID="19" presetClass="entr" presetSubtype="10" fill="hold" grpId="1" nodeType="withEffect">
                                  <p:stCondLst>
                                    <p:cond delay="0"/>
                                  </p:stCondLst>
                                  <p:iterate>
                                    <p:tmAbs val="0"/>
                                  </p:iterate>
                                  <p:childTnLst>
                                    <p:set>
                                      <p:cBhvr>
                                        <p:cTn id="10" fill="hold"/>
                                        <p:tgtEl>
                                          <p:spTgt spid="54">
                                            <p:txEl>
                                              <p:pRg st="0" end="0"/>
                                            </p:txEl>
                                          </p:spTgt>
                                        </p:tgtEl>
                                        <p:attrNameLst>
                                          <p:attrName>style.visibility</p:attrName>
                                        </p:attrNameLst>
                                      </p:cBhvr>
                                      <p:to>
                                        <p:strVal val="visible"/>
                                      </p:to>
                                    </p:set>
                                    <p:animEffect transition="in" filter="fade">
                                      <p:cBhvr>
                                        <p:cTn id="11" dur="75" fill="hold"/>
                                        <p:tgtEl>
                                          <p:spTgt spid="54">
                                            <p:txEl>
                                              <p:pRg st="0" end="0"/>
                                            </p:txEl>
                                          </p:spTgt>
                                        </p:tgtEl>
                                      </p:cBhvr>
                                    </p:animEffect>
                                    <p:anim calcmode="lin" valueType="num">
                                      <p:cBhvr>
                                        <p:cTn id="12" dur="75" fill="hold"/>
                                        <p:tgtEl>
                                          <p:spTgt spid="54">
                                            <p:txEl>
                                              <p:pRg st="0" end="0"/>
                                            </p:txEl>
                                          </p:spTgt>
                                        </p:tgtEl>
                                        <p:attrNameLst>
                                          <p:attrName>ppt_w</p:attrName>
                                        </p:attrNameLst>
                                      </p:cBhvr>
                                      <p:tavLst>
                                        <p:tav tm="0" fmla="#ppt_w*sin(2.5*pi*$)">
                                          <p:val>
                                            <p:fltVal val="0"/>
                                          </p:val>
                                        </p:tav>
                                        <p:tav tm="100000">
                                          <p:val>
                                            <p:fltVal val="1"/>
                                          </p:val>
                                        </p:tav>
                                      </p:tavLst>
                                    </p:anim>
                                    <p:anim calcmode="lin" valueType="num">
                                      <p:cBhvr>
                                        <p:cTn id="13" dur="75" fill="hold"/>
                                        <p:tgtEl>
                                          <p:spTgt spid="54">
                                            <p:txEl>
                                              <p:pRg st="0" end="0"/>
                                            </p:txEl>
                                          </p:spTgt>
                                        </p:tgtEl>
                                        <p:attrNameLst>
                                          <p:attrName>ppt_h</p:attrName>
                                        </p:attrNameLst>
                                      </p:cBhvr>
                                      <p:tavLst>
                                        <p:tav tm="0">
                                          <p:val>
                                            <p:strVal val="#ppt_h"/>
                                          </p:val>
                                        </p:tav>
                                        <p:tav tm="100000">
                                          <p:val>
                                            <p:strVal val="#ppt_h"/>
                                          </p:val>
                                        </p:tav>
                                      </p:tavLst>
                                    </p:anim>
                                  </p:childTnLst>
                                </p:cTn>
                              </p:par>
                            </p:childTnLst>
                          </p:cTn>
                        </p:par>
                        <p:par>
                          <p:cTn id="14" fill="hold">
                            <p:stCondLst>
                              <p:cond delay="75"/>
                            </p:stCondLst>
                            <p:childTnLst>
                              <p:par>
                                <p:cTn id="15" presetID="23" presetClass="exit" presetSubtype="32" fill="hold" grpId="2" nodeType="afterEffect">
                                  <p:stCondLst>
                                    <p:cond delay="500"/>
                                  </p:stCondLst>
                                  <p:iterate>
                                    <p:tmAbs val="0"/>
                                  </p:iterate>
                                  <p:childTnLst>
                                    <p:anim calcmode="lin" valueType="num">
                                      <p:cBhvr>
                                        <p:cTn id="16" dur="75" fill="hold"/>
                                        <p:tgtEl>
                                          <p:spTgt spid="55"/>
                                        </p:tgtEl>
                                        <p:attrNameLst>
                                          <p:attrName>ppt_w</p:attrName>
                                        </p:attrNameLst>
                                      </p:cBhvr>
                                      <p:tavLst>
                                        <p:tav tm="0">
                                          <p:val>
                                            <p:strVal val="ppt_w"/>
                                          </p:val>
                                        </p:tav>
                                        <p:tav tm="100000">
                                          <p:val>
                                            <p:fltVal val="0"/>
                                          </p:val>
                                        </p:tav>
                                      </p:tavLst>
                                    </p:anim>
                                    <p:anim calcmode="lin" valueType="num">
                                      <p:cBhvr>
                                        <p:cTn id="17" dur="75" fill="hold"/>
                                        <p:tgtEl>
                                          <p:spTgt spid="55"/>
                                        </p:tgtEl>
                                        <p:attrNameLst>
                                          <p:attrName>ppt_h</p:attrName>
                                        </p:attrNameLst>
                                      </p:cBhvr>
                                      <p:tavLst>
                                        <p:tav tm="0">
                                          <p:val>
                                            <p:strVal val="ppt_h"/>
                                          </p:val>
                                        </p:tav>
                                        <p:tav tm="100000">
                                          <p:val>
                                            <p:fltVal val="0"/>
                                          </p:val>
                                        </p:tav>
                                      </p:tavLst>
                                    </p:anim>
                                    <p:set>
                                      <p:cBhvr>
                                        <p:cTn id="18" fill="hold">
                                          <p:stCondLst>
                                            <p:cond delay="74"/>
                                          </p:stCondLst>
                                        </p:cTn>
                                        <p:tgtEl>
                                          <p:spTgt spid="55"/>
                                        </p:tgtEl>
                                        <p:attrNameLst>
                                          <p:attrName>style.visibility</p:attrName>
                                        </p:attrNameLst>
                                      </p:cBhvr>
                                      <p:to>
                                        <p:strVal val="hidden"/>
                                      </p:to>
                                    </p:set>
                                  </p:childTnLst>
                                </p:cTn>
                              </p:par>
                            </p:childTnLst>
                          </p:cTn>
                        </p:par>
                        <p:par>
                          <p:cTn id="19" fill="hold">
                            <p:stCondLst>
                              <p:cond delay="650"/>
                            </p:stCondLst>
                            <p:childTnLst>
                              <p:par>
                                <p:cTn id="20" presetID="2" presetClass="entr" presetSubtype="1" fill="hold" grpId="3" nodeType="afterEffect">
                                  <p:stCondLst>
                                    <p:cond delay="1000"/>
                                  </p:stCondLst>
                                  <p:iterate>
                                    <p:tmAbs val="0"/>
                                  </p:iterate>
                                  <p:childTnLst>
                                    <p:set>
                                      <p:cBhvr>
                                        <p:cTn id="21" fill="hold"/>
                                        <p:tgtEl>
                                          <p:spTgt spid="53"/>
                                        </p:tgtEl>
                                        <p:attrNameLst>
                                          <p:attrName>style.visibility</p:attrName>
                                        </p:attrNameLst>
                                      </p:cBhvr>
                                      <p:to>
                                        <p:strVal val="visible"/>
                                      </p:to>
                                    </p:set>
                                    <p:anim calcmode="lin" valueType="num">
                                      <p:cBhvr>
                                        <p:cTn id="22" dur="500" fill="hold"/>
                                        <p:tgtEl>
                                          <p:spTgt spid="53"/>
                                        </p:tgtEl>
                                        <p:attrNameLst>
                                          <p:attrName>ppt_x</p:attrName>
                                        </p:attrNameLst>
                                      </p:cBhvr>
                                      <p:tavLst>
                                        <p:tav tm="0">
                                          <p:val>
                                            <p:strVal val="#ppt_x"/>
                                          </p:val>
                                        </p:tav>
                                        <p:tav tm="100000">
                                          <p:val>
                                            <p:strVal val="#ppt_x"/>
                                          </p:val>
                                        </p:tav>
                                      </p:tavLst>
                                    </p:anim>
                                    <p:anim calcmode="lin" valueType="num">
                                      <p:cBhvr>
                                        <p:cTn id="23" dur="500" fill="hold"/>
                                        <p:tgtEl>
                                          <p:spTgt spid="53"/>
                                        </p:tgtEl>
                                        <p:attrNameLst>
                                          <p:attrName>ppt_y</p:attrName>
                                        </p:attrNameLst>
                                      </p:cBhvr>
                                      <p:tavLst>
                                        <p:tav tm="0">
                                          <p:val>
                                            <p:strVal val="0-#ppt_h/2"/>
                                          </p:val>
                                        </p:tav>
                                        <p:tav tm="100000">
                                          <p:val>
                                            <p:strVal val="#ppt_y"/>
                                          </p:val>
                                        </p:tav>
                                      </p:tavLst>
                                    </p:anim>
                                  </p:childTnLst>
                                </p:cTn>
                              </p:par>
                            </p:childTnLst>
                          </p:cTn>
                        </p:par>
                        <p:par>
                          <p:cTn id="24" fill="hold">
                            <p:stCondLst>
                              <p:cond delay="2150"/>
                            </p:stCondLst>
                            <p:childTnLst>
                              <p:par>
                                <p:cTn id="25" presetID="2" presetClass="entr" presetSubtype="4" fill="hold" grpId="4" nodeType="afterEffect">
                                  <p:stCondLst>
                                    <p:cond delay="500"/>
                                  </p:stCondLst>
                                  <p:iterate>
                                    <p:tmAbs val="0"/>
                                  </p:iterate>
                                  <p:childTnLst>
                                    <p:set>
                                      <p:cBhvr>
                                        <p:cTn id="26" fill="hold"/>
                                        <p:tgtEl>
                                          <p:spTgt spid="56"/>
                                        </p:tgtEl>
                                        <p:attrNameLst>
                                          <p:attrName>style.visibility</p:attrName>
                                        </p:attrNameLst>
                                      </p:cBhvr>
                                      <p:to>
                                        <p:strVal val="visible"/>
                                      </p:to>
                                    </p:set>
                                    <p:anim calcmode="lin" valueType="num">
                                      <p:cBhvr>
                                        <p:cTn id="27" dur="500" fill="hold"/>
                                        <p:tgtEl>
                                          <p:spTgt spid="56"/>
                                        </p:tgtEl>
                                        <p:attrNameLst>
                                          <p:attrName>ppt_x</p:attrName>
                                        </p:attrNameLst>
                                      </p:cBhvr>
                                      <p:tavLst>
                                        <p:tav tm="0">
                                          <p:val>
                                            <p:strVal val="#ppt_x"/>
                                          </p:val>
                                        </p:tav>
                                        <p:tav tm="100000">
                                          <p:val>
                                            <p:strVal val="#ppt_x"/>
                                          </p:val>
                                        </p:tav>
                                      </p:tavLst>
                                    </p:anim>
                                    <p:anim calcmode="lin" valueType="num">
                                      <p:cBhvr>
                                        <p:cTn id="28" dur="500" fill="hold"/>
                                        <p:tgtEl>
                                          <p:spTgt spid="56"/>
                                        </p:tgtEl>
                                        <p:attrNameLst>
                                          <p:attrName>ppt_y</p:attrName>
                                        </p:attrNameLst>
                                      </p:cBhvr>
                                      <p:tavLst>
                                        <p:tav tm="0">
                                          <p:val>
                                            <p:strVal val="1+#ppt_h/2"/>
                                          </p:val>
                                        </p:tav>
                                        <p:tav tm="100000">
                                          <p:val>
                                            <p:strVal val="#ppt_y"/>
                                          </p:val>
                                        </p:tav>
                                      </p:tavLst>
                                    </p:anim>
                                  </p:childTnLst>
                                </p:cTn>
                              </p:par>
                            </p:childTnLst>
                          </p:cTn>
                        </p:par>
                        <p:par>
                          <p:cTn id="29" fill="hold">
                            <p:stCondLst>
                              <p:cond delay="3150"/>
                            </p:stCondLst>
                            <p:childTnLst>
                              <p:par>
                                <p:cTn id="30" presetID="2" presetClass="exit" presetSubtype="4" fill="hold" grpId="5" nodeType="afterEffect">
                                  <p:stCondLst>
                                    <p:cond delay="500"/>
                                  </p:stCondLst>
                                  <p:iterate>
                                    <p:tmAbs val="0"/>
                                  </p:iterate>
                                  <p:childTnLst>
                                    <p:anim calcmode="lin" valueType="num">
                                      <p:cBhvr>
                                        <p:cTn id="31" dur="500" fill="hold"/>
                                        <p:tgtEl>
                                          <p:spTgt spid="57"/>
                                        </p:tgtEl>
                                        <p:attrNameLst>
                                          <p:attrName>ppt_x</p:attrName>
                                        </p:attrNameLst>
                                      </p:cBhvr>
                                      <p:tavLst>
                                        <p:tav tm="0">
                                          <p:val>
                                            <p:strVal val="ppt_x"/>
                                          </p:val>
                                        </p:tav>
                                        <p:tav tm="100000">
                                          <p:val>
                                            <p:strVal val="ppt_x"/>
                                          </p:val>
                                        </p:tav>
                                      </p:tavLst>
                                    </p:anim>
                                    <p:anim calcmode="lin" valueType="num">
                                      <p:cBhvr>
                                        <p:cTn id="32" dur="500" fill="hold"/>
                                        <p:tgtEl>
                                          <p:spTgt spid="57"/>
                                        </p:tgtEl>
                                        <p:attrNameLst>
                                          <p:attrName>ppt_y</p:attrName>
                                        </p:attrNameLst>
                                      </p:cBhvr>
                                      <p:tavLst>
                                        <p:tav tm="0">
                                          <p:val>
                                            <p:strVal val="ppt_y"/>
                                          </p:val>
                                        </p:tav>
                                        <p:tav tm="100000">
                                          <p:val>
                                            <p:strVal val="1+ppt_h/2"/>
                                          </p:val>
                                        </p:tav>
                                      </p:tavLst>
                                    </p:anim>
                                    <p:set>
                                      <p:cBhvr>
                                        <p:cTn id="33" fill="hold">
                                          <p:stCondLst>
                                            <p:cond delay="499"/>
                                          </p:stCondLst>
                                        </p:cTn>
                                        <p:tgtEl>
                                          <p:spTgt spid="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3" animBg="1" advAuto="0"/>
      <p:bldP spid="54" grpId="1" build="p" bldLvl="5" animBg="1" advAuto="0"/>
      <p:bldP spid="55" grpId="2" animBg="1" advAuto="0"/>
      <p:bldP spid="56" grpId="4" animBg="1" advAuto="0"/>
      <p:bldP spid="57" grpId="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image.jpeg" descr="image.jpeg"/>
          <p:cNvPicPr>
            <a:picLocks noChangeAspect="1"/>
          </p:cNvPicPr>
          <p:nvPr/>
        </p:nvPicPr>
        <p:blipFill>
          <a:blip r:embed="rId2">
            <a:extLst/>
          </a:blip>
          <a:stretch>
            <a:fillRect/>
          </a:stretch>
        </p:blipFill>
        <p:spPr>
          <a:xfrm>
            <a:off x="0" y="0"/>
            <a:ext cx="9144000" cy="6858000"/>
          </a:xfrm>
          <a:prstGeom prst="rect">
            <a:avLst/>
          </a:prstGeom>
          <a:ln w="12700">
            <a:miter lim="400000"/>
          </a:ln>
        </p:spPr>
      </p:pic>
      <p:pic>
        <p:nvPicPr>
          <p:cNvPr id="60" name="image.jpeg" descr="image.jpeg"/>
          <p:cNvPicPr>
            <a:picLocks noChangeAspect="1"/>
          </p:cNvPicPr>
          <p:nvPr/>
        </p:nvPicPr>
        <p:blipFill>
          <a:blip r:embed="rId3">
            <a:extLst/>
          </a:blip>
          <a:stretch>
            <a:fillRect/>
          </a:stretch>
        </p:blipFill>
        <p:spPr>
          <a:xfrm>
            <a:off x="0" y="0"/>
            <a:ext cx="9144000" cy="6858000"/>
          </a:xfrm>
          <a:prstGeom prst="rect">
            <a:avLst/>
          </a:prstGeom>
          <a:ln w="12700">
            <a:miter lim="400000"/>
          </a:ln>
        </p:spPr>
      </p:pic>
      <p:sp>
        <p:nvSpPr>
          <p:cNvPr id="61" name="Ein Karem"/>
          <p:cNvSpPr txBox="1"/>
          <p:nvPr/>
        </p:nvSpPr>
        <p:spPr>
          <a:xfrm>
            <a:off x="485576" y="0"/>
            <a:ext cx="2062560" cy="4566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indent="39687" algn="ctr" defTabSz="457200">
              <a:spcBef>
                <a:spcPts val="1800"/>
              </a:spcBef>
              <a:defRPr sz="3200">
                <a:solidFill>
                  <a:srgbClr val="330099"/>
                </a:solidFill>
              </a:defRPr>
            </a:lvl1pPr>
          </a:lstStyle>
          <a:p>
            <a:r>
              <a:t>Ein Karem </a:t>
            </a:r>
          </a:p>
        </p:txBody>
      </p:sp>
      <p:sp>
        <p:nvSpPr>
          <p:cNvPr id="62" name="Ayn Karim"/>
          <p:cNvSpPr txBox="1"/>
          <p:nvPr/>
        </p:nvSpPr>
        <p:spPr>
          <a:xfrm>
            <a:off x="500657" y="0"/>
            <a:ext cx="2032398" cy="4566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indent="39687" algn="ctr" defTabSz="457200">
              <a:spcBef>
                <a:spcPts val="1800"/>
              </a:spcBef>
              <a:defRPr sz="3200">
                <a:solidFill>
                  <a:srgbClr val="330099"/>
                </a:solidFill>
              </a:defRPr>
            </a:lvl1pPr>
          </a:lstStyle>
          <a:p>
            <a:r>
              <a:t>Ayn Karim </a:t>
            </a:r>
          </a:p>
        </p:txBody>
      </p:sp>
      <p:sp>
        <p:nvSpPr>
          <p:cNvPr id="63" name="Matson Collection (1914)"/>
          <p:cNvSpPr txBox="1"/>
          <p:nvPr/>
        </p:nvSpPr>
        <p:spPr>
          <a:xfrm rot="5400000">
            <a:off x="7828867" y="5555567"/>
            <a:ext cx="2454277"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39687" algn="r" defTabSz="457200">
              <a:spcBef>
                <a:spcPts val="700"/>
              </a:spcBef>
              <a:defRPr sz="1200">
                <a:solidFill>
                  <a:srgbClr val="FFFFFF"/>
                </a:solidFill>
              </a:defRPr>
            </a:lvl1pPr>
          </a:lstStyle>
          <a:p>
            <a:r>
              <a:t>Matson Collection (1914)</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9" presetClass="entr" presetSubtype="10" fill="hold" grpId="1" nodeType="clickEffect">
                                  <p:stCondLst>
                                    <p:cond delay="0"/>
                                  </p:stCondLst>
                                  <p:iterate>
                                    <p:tmAbs val="0"/>
                                  </p:iterate>
                                  <p:childTnLst>
                                    <p:set>
                                      <p:cBhvr>
                                        <p:cTn id="6" fill="hold"/>
                                        <p:tgtEl>
                                          <p:spTgt spid="61">
                                            <p:bg/>
                                          </p:spTgt>
                                        </p:tgtEl>
                                        <p:attrNameLst>
                                          <p:attrName>style.visibility</p:attrName>
                                        </p:attrNameLst>
                                      </p:cBhvr>
                                      <p:to>
                                        <p:strVal val="visible"/>
                                      </p:to>
                                    </p:set>
                                    <p:anim calcmode="lin" valueType="num">
                                      <p:cBhvr>
                                        <p:cTn id="7" dur="75" fill="hold"/>
                                        <p:tgtEl>
                                          <p:spTgt spid="61">
                                            <p:bg/>
                                          </p:spTgt>
                                        </p:tgtEl>
                                        <p:attrNameLst>
                                          <p:attrName>ppt_w</p:attrName>
                                        </p:attrNameLst>
                                      </p:cBhvr>
                                      <p:tavLst>
                                        <p:tav tm="0" fmla="#ppt_w*sin(2.5*pi*$)">
                                          <p:val>
                                            <p:fltVal val="0"/>
                                          </p:val>
                                        </p:tav>
                                        <p:tav tm="100000">
                                          <p:val>
                                            <p:fltVal val="1"/>
                                          </p:val>
                                        </p:tav>
                                      </p:tavLst>
                                    </p:anim>
                                    <p:anim calcmode="lin" valueType="num">
                                      <p:cBhvr>
                                        <p:cTn id="8" dur="75" fill="hold"/>
                                        <p:tgtEl>
                                          <p:spTgt spid="61">
                                            <p:bg/>
                                          </p:spTgt>
                                        </p:tgtEl>
                                        <p:attrNameLst>
                                          <p:attrName>ppt_h</p:attrName>
                                        </p:attrNameLst>
                                      </p:cBhvr>
                                      <p:tavLst>
                                        <p:tav tm="0">
                                          <p:val>
                                            <p:strVal val="#ppt_h"/>
                                          </p:val>
                                        </p:tav>
                                        <p:tav tm="100000">
                                          <p:val>
                                            <p:strVal val="#ppt_h"/>
                                          </p:val>
                                        </p:tav>
                                      </p:tavLst>
                                    </p:anim>
                                  </p:childTnLst>
                                </p:cTn>
                              </p:par>
                              <p:par>
                                <p:cTn id="9" presetID="19" presetClass="entr" presetSubtype="10" fill="hold" grpId="1" nodeType="withEffect">
                                  <p:stCondLst>
                                    <p:cond delay="0"/>
                                  </p:stCondLst>
                                  <p:iterate>
                                    <p:tmAbs val="0"/>
                                  </p:iterate>
                                  <p:childTnLst>
                                    <p:set>
                                      <p:cBhvr>
                                        <p:cTn id="10" fill="hold"/>
                                        <p:tgtEl>
                                          <p:spTgt spid="61">
                                            <p:txEl>
                                              <p:pRg st="0" end="0"/>
                                            </p:txEl>
                                          </p:spTgt>
                                        </p:tgtEl>
                                        <p:attrNameLst>
                                          <p:attrName>style.visibility</p:attrName>
                                        </p:attrNameLst>
                                      </p:cBhvr>
                                      <p:to>
                                        <p:strVal val="visible"/>
                                      </p:to>
                                    </p:set>
                                    <p:animEffect transition="in" filter="fade">
                                      <p:cBhvr>
                                        <p:cTn id="11" dur="75" fill="hold"/>
                                        <p:tgtEl>
                                          <p:spTgt spid="61">
                                            <p:txEl>
                                              <p:pRg st="0" end="0"/>
                                            </p:txEl>
                                          </p:spTgt>
                                        </p:tgtEl>
                                      </p:cBhvr>
                                    </p:animEffect>
                                    <p:anim calcmode="lin" valueType="num">
                                      <p:cBhvr>
                                        <p:cTn id="12" dur="75" fill="hold"/>
                                        <p:tgtEl>
                                          <p:spTgt spid="61">
                                            <p:txEl>
                                              <p:pRg st="0" end="0"/>
                                            </p:txEl>
                                          </p:spTgt>
                                        </p:tgtEl>
                                        <p:attrNameLst>
                                          <p:attrName>ppt_w</p:attrName>
                                        </p:attrNameLst>
                                      </p:cBhvr>
                                      <p:tavLst>
                                        <p:tav tm="0" fmla="#ppt_w*sin(2.5*pi*$)">
                                          <p:val>
                                            <p:fltVal val="0"/>
                                          </p:val>
                                        </p:tav>
                                        <p:tav tm="100000">
                                          <p:val>
                                            <p:fltVal val="1"/>
                                          </p:val>
                                        </p:tav>
                                      </p:tavLst>
                                    </p:anim>
                                    <p:anim calcmode="lin" valueType="num">
                                      <p:cBhvr>
                                        <p:cTn id="13" dur="75" fill="hold"/>
                                        <p:tgtEl>
                                          <p:spTgt spid="61">
                                            <p:txEl>
                                              <p:pRg st="0" end="0"/>
                                            </p:txEl>
                                          </p:spTgt>
                                        </p:tgtEl>
                                        <p:attrNameLst>
                                          <p:attrName>ppt_h</p:attrName>
                                        </p:attrNameLst>
                                      </p:cBhvr>
                                      <p:tavLst>
                                        <p:tav tm="0">
                                          <p:val>
                                            <p:strVal val="#ppt_h"/>
                                          </p:val>
                                        </p:tav>
                                        <p:tav tm="100000">
                                          <p:val>
                                            <p:strVal val="#ppt_h"/>
                                          </p:val>
                                        </p:tav>
                                      </p:tavLst>
                                    </p:anim>
                                  </p:childTnLst>
                                </p:cTn>
                              </p:par>
                            </p:childTnLst>
                          </p:cTn>
                        </p:par>
                        <p:par>
                          <p:cTn id="14" fill="hold">
                            <p:stCondLst>
                              <p:cond delay="75"/>
                            </p:stCondLst>
                            <p:childTnLst>
                              <p:par>
                                <p:cTn id="15" presetID="23" presetClass="exit" presetSubtype="32" fill="hold" grpId="2" nodeType="afterEffect">
                                  <p:stCondLst>
                                    <p:cond delay="500"/>
                                  </p:stCondLst>
                                  <p:iterate>
                                    <p:tmAbs val="0"/>
                                  </p:iterate>
                                  <p:childTnLst>
                                    <p:anim calcmode="lin" valueType="num">
                                      <p:cBhvr>
                                        <p:cTn id="16" dur="75" fill="hold"/>
                                        <p:tgtEl>
                                          <p:spTgt spid="62"/>
                                        </p:tgtEl>
                                        <p:attrNameLst>
                                          <p:attrName>ppt_w</p:attrName>
                                        </p:attrNameLst>
                                      </p:cBhvr>
                                      <p:tavLst>
                                        <p:tav tm="0">
                                          <p:val>
                                            <p:strVal val="ppt_w"/>
                                          </p:val>
                                        </p:tav>
                                        <p:tav tm="100000">
                                          <p:val>
                                            <p:fltVal val="0"/>
                                          </p:val>
                                        </p:tav>
                                      </p:tavLst>
                                    </p:anim>
                                    <p:anim calcmode="lin" valueType="num">
                                      <p:cBhvr>
                                        <p:cTn id="17" dur="75" fill="hold"/>
                                        <p:tgtEl>
                                          <p:spTgt spid="62"/>
                                        </p:tgtEl>
                                        <p:attrNameLst>
                                          <p:attrName>ppt_h</p:attrName>
                                        </p:attrNameLst>
                                      </p:cBhvr>
                                      <p:tavLst>
                                        <p:tav tm="0">
                                          <p:val>
                                            <p:strVal val="ppt_h"/>
                                          </p:val>
                                        </p:tav>
                                        <p:tav tm="100000">
                                          <p:val>
                                            <p:fltVal val="0"/>
                                          </p:val>
                                        </p:tav>
                                      </p:tavLst>
                                    </p:anim>
                                    <p:set>
                                      <p:cBhvr>
                                        <p:cTn id="18" fill="hold">
                                          <p:stCondLst>
                                            <p:cond delay="74"/>
                                          </p:stCondLst>
                                        </p:cTn>
                                        <p:tgtEl>
                                          <p:spTgt spid="62"/>
                                        </p:tgtEl>
                                        <p:attrNameLst>
                                          <p:attrName>style.visibility</p:attrName>
                                        </p:attrNameLst>
                                      </p:cBhvr>
                                      <p:to>
                                        <p:strVal val="hidden"/>
                                      </p:to>
                                    </p:set>
                                  </p:childTnLst>
                                </p:cTn>
                              </p:par>
                            </p:childTnLst>
                          </p:cTn>
                        </p:par>
                        <p:par>
                          <p:cTn id="19" fill="hold">
                            <p:stCondLst>
                              <p:cond delay="650"/>
                            </p:stCondLst>
                            <p:childTnLst>
                              <p:par>
                                <p:cTn id="20" presetID="2" presetClass="entr" presetSubtype="1" fill="hold" grpId="3" nodeType="afterEffect">
                                  <p:stCondLst>
                                    <p:cond delay="1000"/>
                                  </p:stCondLst>
                                  <p:iterate>
                                    <p:tmAbs val="0"/>
                                  </p:iterate>
                                  <p:childTnLst>
                                    <p:set>
                                      <p:cBhvr>
                                        <p:cTn id="21" fill="hold"/>
                                        <p:tgtEl>
                                          <p:spTgt spid="60"/>
                                        </p:tgtEl>
                                        <p:attrNameLst>
                                          <p:attrName>style.visibility</p:attrName>
                                        </p:attrNameLst>
                                      </p:cBhvr>
                                      <p:to>
                                        <p:strVal val="visible"/>
                                      </p:to>
                                    </p:set>
                                    <p:anim calcmode="lin" valueType="num">
                                      <p:cBhvr>
                                        <p:cTn id="22" dur="500" fill="hold"/>
                                        <p:tgtEl>
                                          <p:spTgt spid="60"/>
                                        </p:tgtEl>
                                        <p:attrNameLst>
                                          <p:attrName>ppt_x</p:attrName>
                                        </p:attrNameLst>
                                      </p:cBhvr>
                                      <p:tavLst>
                                        <p:tav tm="0">
                                          <p:val>
                                            <p:strVal val="#ppt_x"/>
                                          </p:val>
                                        </p:tav>
                                        <p:tav tm="100000">
                                          <p:val>
                                            <p:strVal val="#ppt_x"/>
                                          </p:val>
                                        </p:tav>
                                      </p:tavLst>
                                    </p:anim>
                                    <p:anim calcmode="lin" valueType="num">
                                      <p:cBhvr>
                                        <p:cTn id="23" dur="500" fill="hold"/>
                                        <p:tgtEl>
                                          <p:spTgt spid="60"/>
                                        </p:tgtEl>
                                        <p:attrNameLst>
                                          <p:attrName>ppt_y</p:attrName>
                                        </p:attrNameLst>
                                      </p:cBhvr>
                                      <p:tavLst>
                                        <p:tav tm="0">
                                          <p:val>
                                            <p:strVal val="0-#ppt_h/2"/>
                                          </p:val>
                                        </p:tav>
                                        <p:tav tm="100000">
                                          <p:val>
                                            <p:strVal val="#ppt_y"/>
                                          </p:val>
                                        </p:tav>
                                      </p:tavLst>
                                    </p:anim>
                                  </p:childTnLst>
                                </p:cTn>
                              </p:par>
                            </p:childTnLst>
                          </p:cTn>
                        </p:par>
                        <p:par>
                          <p:cTn id="24" fill="hold">
                            <p:stCondLst>
                              <p:cond delay="2150"/>
                            </p:stCondLst>
                            <p:childTnLst>
                              <p:par>
                                <p:cTn id="25" presetID="2" presetClass="exit" presetSubtype="4" fill="hold" grpId="4" nodeType="afterEffect">
                                  <p:stCondLst>
                                    <p:cond delay="500"/>
                                  </p:stCondLst>
                                  <p:iterate>
                                    <p:tmAbs val="0"/>
                                  </p:iterate>
                                  <p:childTnLst>
                                    <p:anim calcmode="lin" valueType="num">
                                      <p:cBhvr>
                                        <p:cTn id="26" dur="500" fill="hold"/>
                                        <p:tgtEl>
                                          <p:spTgt spid="63"/>
                                        </p:tgtEl>
                                        <p:attrNameLst>
                                          <p:attrName>ppt_x</p:attrName>
                                        </p:attrNameLst>
                                      </p:cBhvr>
                                      <p:tavLst>
                                        <p:tav tm="0">
                                          <p:val>
                                            <p:strVal val="ppt_x"/>
                                          </p:val>
                                        </p:tav>
                                        <p:tav tm="100000">
                                          <p:val>
                                            <p:strVal val="ppt_x"/>
                                          </p:val>
                                        </p:tav>
                                      </p:tavLst>
                                    </p:anim>
                                    <p:anim calcmode="lin" valueType="num">
                                      <p:cBhvr>
                                        <p:cTn id="27" dur="500" fill="hold"/>
                                        <p:tgtEl>
                                          <p:spTgt spid="63"/>
                                        </p:tgtEl>
                                        <p:attrNameLst>
                                          <p:attrName>ppt_y</p:attrName>
                                        </p:attrNameLst>
                                      </p:cBhvr>
                                      <p:tavLst>
                                        <p:tav tm="0">
                                          <p:val>
                                            <p:strVal val="ppt_y"/>
                                          </p:val>
                                        </p:tav>
                                        <p:tav tm="100000">
                                          <p:val>
                                            <p:strVal val="1+ppt_h/2"/>
                                          </p:val>
                                        </p:tav>
                                      </p:tavLst>
                                    </p:anim>
                                    <p:set>
                                      <p:cBhvr>
                                        <p:cTn id="28" fill="hold">
                                          <p:stCondLst>
                                            <p:cond delay="499"/>
                                          </p:stCondLst>
                                        </p:cTn>
                                        <p:tgtEl>
                                          <p:spTgt spid="6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3" animBg="1" advAuto="0"/>
      <p:bldP spid="61" grpId="1" build="p" bldLvl="5" animBg="1" advAuto="0"/>
      <p:bldP spid="62" grpId="2" animBg="1" advAuto="0"/>
      <p:bldP spid="63" grpId="4"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image.jpeg" descr="image.jpeg"/>
          <p:cNvPicPr>
            <a:picLocks noChangeAspect="1"/>
          </p:cNvPicPr>
          <p:nvPr/>
        </p:nvPicPr>
        <p:blipFill>
          <a:blip r:embed="rId2">
            <a:extLst/>
          </a:blip>
          <a:stretch>
            <a:fillRect/>
          </a:stretch>
        </p:blipFill>
        <p:spPr>
          <a:xfrm>
            <a:off x="0" y="0"/>
            <a:ext cx="9144000" cy="6858000"/>
          </a:xfrm>
          <a:prstGeom prst="rect">
            <a:avLst/>
          </a:prstGeom>
          <a:ln w="12700">
            <a:miter lim="400000"/>
          </a:ln>
        </p:spPr>
      </p:pic>
      <p:pic>
        <p:nvPicPr>
          <p:cNvPr id="66" name="image.jpeg" descr="image.jpeg"/>
          <p:cNvPicPr>
            <a:picLocks noChangeAspect="1"/>
          </p:cNvPicPr>
          <p:nvPr/>
        </p:nvPicPr>
        <p:blipFill>
          <a:blip r:embed="rId3">
            <a:extLst/>
          </a:blip>
          <a:stretch>
            <a:fillRect/>
          </a:stretch>
        </p:blipFill>
        <p:spPr>
          <a:xfrm>
            <a:off x="0" y="0"/>
            <a:ext cx="9142413" cy="6858000"/>
          </a:xfrm>
          <a:prstGeom prst="rect">
            <a:avLst/>
          </a:prstGeom>
          <a:ln w="12700">
            <a:miter lim="400000"/>
          </a:ln>
        </p:spPr>
      </p:pic>
      <p:sp>
        <p:nvSpPr>
          <p:cNvPr id="67" name="Lod"/>
          <p:cNvSpPr txBox="1"/>
          <p:nvPr/>
        </p:nvSpPr>
        <p:spPr>
          <a:xfrm>
            <a:off x="1151632" y="0"/>
            <a:ext cx="730449" cy="4566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indent="39687" algn="ctr" defTabSz="457200">
              <a:spcBef>
                <a:spcPts val="1800"/>
              </a:spcBef>
              <a:defRPr sz="3200">
                <a:solidFill>
                  <a:srgbClr val="330099"/>
                </a:solidFill>
              </a:defRPr>
            </a:lvl1pPr>
          </a:lstStyle>
          <a:p>
            <a:r>
              <a:t>Lod</a:t>
            </a:r>
          </a:p>
        </p:txBody>
      </p:sp>
      <p:sp>
        <p:nvSpPr>
          <p:cNvPr id="68" name="al-Lydd"/>
          <p:cNvSpPr txBox="1"/>
          <p:nvPr/>
        </p:nvSpPr>
        <p:spPr>
          <a:xfrm>
            <a:off x="799994" y="0"/>
            <a:ext cx="1433724" cy="4566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indent="39687" algn="ctr" defTabSz="457200">
              <a:spcBef>
                <a:spcPts val="1800"/>
              </a:spcBef>
              <a:defRPr sz="3200">
                <a:solidFill>
                  <a:srgbClr val="330099"/>
                </a:solidFill>
              </a:defRPr>
            </a:pPr>
            <a:r>
              <a:t>al-Lydd</a:t>
            </a:r>
            <a:r>
              <a:rPr sz="1800">
                <a:solidFill>
                  <a:srgbClr val="FFFFFF"/>
                </a:solidFill>
              </a:rPr>
              <a:t> </a:t>
            </a:r>
          </a:p>
        </p:txBody>
      </p:sp>
      <p:sp>
        <p:nvSpPr>
          <p:cNvPr id="69" name="Matson Collection (1900-1920)"/>
          <p:cNvSpPr txBox="1"/>
          <p:nvPr/>
        </p:nvSpPr>
        <p:spPr>
          <a:xfrm rot="5400000">
            <a:off x="7828867" y="5555567"/>
            <a:ext cx="2454277"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39687" algn="r" defTabSz="457200">
              <a:spcBef>
                <a:spcPts val="700"/>
              </a:spcBef>
              <a:defRPr sz="1200">
                <a:solidFill>
                  <a:srgbClr val="FFFFFF"/>
                </a:solidFill>
              </a:defRPr>
            </a:lvl1pPr>
          </a:lstStyle>
          <a:p>
            <a:r>
              <a:t>Matson Collection (1900-1920)</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9" presetClass="entr" presetSubtype="10" fill="hold" grpId="1" nodeType="clickEffect">
                                  <p:stCondLst>
                                    <p:cond delay="0"/>
                                  </p:stCondLst>
                                  <p:iterate>
                                    <p:tmAbs val="0"/>
                                  </p:iterate>
                                  <p:childTnLst>
                                    <p:set>
                                      <p:cBhvr>
                                        <p:cTn id="6" fill="hold"/>
                                        <p:tgtEl>
                                          <p:spTgt spid="67">
                                            <p:bg/>
                                          </p:spTgt>
                                        </p:tgtEl>
                                        <p:attrNameLst>
                                          <p:attrName>style.visibility</p:attrName>
                                        </p:attrNameLst>
                                      </p:cBhvr>
                                      <p:to>
                                        <p:strVal val="visible"/>
                                      </p:to>
                                    </p:set>
                                    <p:anim calcmode="lin" valueType="num">
                                      <p:cBhvr>
                                        <p:cTn id="7" dur="75" fill="hold"/>
                                        <p:tgtEl>
                                          <p:spTgt spid="67">
                                            <p:bg/>
                                          </p:spTgt>
                                        </p:tgtEl>
                                        <p:attrNameLst>
                                          <p:attrName>ppt_w</p:attrName>
                                        </p:attrNameLst>
                                      </p:cBhvr>
                                      <p:tavLst>
                                        <p:tav tm="0" fmla="#ppt_w*sin(2.5*pi*$)">
                                          <p:val>
                                            <p:fltVal val="0"/>
                                          </p:val>
                                        </p:tav>
                                        <p:tav tm="100000">
                                          <p:val>
                                            <p:fltVal val="1"/>
                                          </p:val>
                                        </p:tav>
                                      </p:tavLst>
                                    </p:anim>
                                    <p:anim calcmode="lin" valueType="num">
                                      <p:cBhvr>
                                        <p:cTn id="8" dur="75" fill="hold"/>
                                        <p:tgtEl>
                                          <p:spTgt spid="67">
                                            <p:bg/>
                                          </p:spTgt>
                                        </p:tgtEl>
                                        <p:attrNameLst>
                                          <p:attrName>ppt_h</p:attrName>
                                        </p:attrNameLst>
                                      </p:cBhvr>
                                      <p:tavLst>
                                        <p:tav tm="0">
                                          <p:val>
                                            <p:strVal val="#ppt_h"/>
                                          </p:val>
                                        </p:tav>
                                        <p:tav tm="100000">
                                          <p:val>
                                            <p:strVal val="#ppt_h"/>
                                          </p:val>
                                        </p:tav>
                                      </p:tavLst>
                                    </p:anim>
                                  </p:childTnLst>
                                </p:cTn>
                              </p:par>
                              <p:par>
                                <p:cTn id="9" presetID="19" presetClass="entr" presetSubtype="10" fill="hold" grpId="1" nodeType="withEffect">
                                  <p:stCondLst>
                                    <p:cond delay="0"/>
                                  </p:stCondLst>
                                  <p:iterate>
                                    <p:tmAbs val="0"/>
                                  </p:iterate>
                                  <p:childTnLst>
                                    <p:set>
                                      <p:cBhvr>
                                        <p:cTn id="10" fill="hold"/>
                                        <p:tgtEl>
                                          <p:spTgt spid="67">
                                            <p:txEl>
                                              <p:pRg st="0" end="0"/>
                                            </p:txEl>
                                          </p:spTgt>
                                        </p:tgtEl>
                                        <p:attrNameLst>
                                          <p:attrName>style.visibility</p:attrName>
                                        </p:attrNameLst>
                                      </p:cBhvr>
                                      <p:to>
                                        <p:strVal val="visible"/>
                                      </p:to>
                                    </p:set>
                                    <p:animEffect transition="in" filter="fade">
                                      <p:cBhvr>
                                        <p:cTn id="11" dur="75" fill="hold"/>
                                        <p:tgtEl>
                                          <p:spTgt spid="67">
                                            <p:txEl>
                                              <p:pRg st="0" end="0"/>
                                            </p:txEl>
                                          </p:spTgt>
                                        </p:tgtEl>
                                      </p:cBhvr>
                                    </p:animEffect>
                                    <p:anim calcmode="lin" valueType="num">
                                      <p:cBhvr>
                                        <p:cTn id="12" dur="75" fill="hold"/>
                                        <p:tgtEl>
                                          <p:spTgt spid="67">
                                            <p:txEl>
                                              <p:pRg st="0" end="0"/>
                                            </p:txEl>
                                          </p:spTgt>
                                        </p:tgtEl>
                                        <p:attrNameLst>
                                          <p:attrName>ppt_w</p:attrName>
                                        </p:attrNameLst>
                                      </p:cBhvr>
                                      <p:tavLst>
                                        <p:tav tm="0" fmla="#ppt_w*sin(2.5*pi*$)">
                                          <p:val>
                                            <p:fltVal val="0"/>
                                          </p:val>
                                        </p:tav>
                                        <p:tav tm="100000">
                                          <p:val>
                                            <p:fltVal val="1"/>
                                          </p:val>
                                        </p:tav>
                                      </p:tavLst>
                                    </p:anim>
                                    <p:anim calcmode="lin" valueType="num">
                                      <p:cBhvr>
                                        <p:cTn id="13" dur="75" fill="hold"/>
                                        <p:tgtEl>
                                          <p:spTgt spid="67">
                                            <p:txEl>
                                              <p:pRg st="0" end="0"/>
                                            </p:txEl>
                                          </p:spTgt>
                                        </p:tgtEl>
                                        <p:attrNameLst>
                                          <p:attrName>ppt_h</p:attrName>
                                        </p:attrNameLst>
                                      </p:cBhvr>
                                      <p:tavLst>
                                        <p:tav tm="0">
                                          <p:val>
                                            <p:strVal val="#ppt_h"/>
                                          </p:val>
                                        </p:tav>
                                        <p:tav tm="100000">
                                          <p:val>
                                            <p:strVal val="#ppt_h"/>
                                          </p:val>
                                        </p:tav>
                                      </p:tavLst>
                                    </p:anim>
                                  </p:childTnLst>
                                </p:cTn>
                              </p:par>
                            </p:childTnLst>
                          </p:cTn>
                        </p:par>
                        <p:par>
                          <p:cTn id="14" fill="hold">
                            <p:stCondLst>
                              <p:cond delay="75"/>
                            </p:stCondLst>
                            <p:childTnLst>
                              <p:par>
                                <p:cTn id="15" presetID="23" presetClass="exit" presetSubtype="32" fill="hold" grpId="2" nodeType="afterEffect">
                                  <p:stCondLst>
                                    <p:cond delay="500"/>
                                  </p:stCondLst>
                                  <p:iterate>
                                    <p:tmAbs val="0"/>
                                  </p:iterate>
                                  <p:childTnLst>
                                    <p:anim calcmode="lin" valueType="num">
                                      <p:cBhvr>
                                        <p:cTn id="16" dur="75" fill="hold"/>
                                        <p:tgtEl>
                                          <p:spTgt spid="68"/>
                                        </p:tgtEl>
                                        <p:attrNameLst>
                                          <p:attrName>ppt_w</p:attrName>
                                        </p:attrNameLst>
                                      </p:cBhvr>
                                      <p:tavLst>
                                        <p:tav tm="0">
                                          <p:val>
                                            <p:strVal val="ppt_w"/>
                                          </p:val>
                                        </p:tav>
                                        <p:tav tm="100000">
                                          <p:val>
                                            <p:fltVal val="0"/>
                                          </p:val>
                                        </p:tav>
                                      </p:tavLst>
                                    </p:anim>
                                    <p:anim calcmode="lin" valueType="num">
                                      <p:cBhvr>
                                        <p:cTn id="17" dur="75" fill="hold"/>
                                        <p:tgtEl>
                                          <p:spTgt spid="68"/>
                                        </p:tgtEl>
                                        <p:attrNameLst>
                                          <p:attrName>ppt_h</p:attrName>
                                        </p:attrNameLst>
                                      </p:cBhvr>
                                      <p:tavLst>
                                        <p:tav tm="0">
                                          <p:val>
                                            <p:strVal val="ppt_h"/>
                                          </p:val>
                                        </p:tav>
                                        <p:tav tm="100000">
                                          <p:val>
                                            <p:fltVal val="0"/>
                                          </p:val>
                                        </p:tav>
                                      </p:tavLst>
                                    </p:anim>
                                    <p:set>
                                      <p:cBhvr>
                                        <p:cTn id="18" fill="hold">
                                          <p:stCondLst>
                                            <p:cond delay="74"/>
                                          </p:stCondLst>
                                        </p:cTn>
                                        <p:tgtEl>
                                          <p:spTgt spid="68"/>
                                        </p:tgtEl>
                                        <p:attrNameLst>
                                          <p:attrName>style.visibility</p:attrName>
                                        </p:attrNameLst>
                                      </p:cBhvr>
                                      <p:to>
                                        <p:strVal val="hidden"/>
                                      </p:to>
                                    </p:set>
                                  </p:childTnLst>
                                </p:cTn>
                              </p:par>
                            </p:childTnLst>
                          </p:cTn>
                        </p:par>
                        <p:par>
                          <p:cTn id="19" fill="hold">
                            <p:stCondLst>
                              <p:cond delay="650"/>
                            </p:stCondLst>
                            <p:childTnLst>
                              <p:par>
                                <p:cTn id="20" presetID="2" presetClass="entr" presetSubtype="1" fill="hold" grpId="3" nodeType="afterEffect">
                                  <p:stCondLst>
                                    <p:cond delay="1000"/>
                                  </p:stCondLst>
                                  <p:iterate>
                                    <p:tmAbs val="0"/>
                                  </p:iterate>
                                  <p:childTnLst>
                                    <p:set>
                                      <p:cBhvr>
                                        <p:cTn id="21" fill="hold"/>
                                        <p:tgtEl>
                                          <p:spTgt spid="66"/>
                                        </p:tgtEl>
                                        <p:attrNameLst>
                                          <p:attrName>style.visibility</p:attrName>
                                        </p:attrNameLst>
                                      </p:cBhvr>
                                      <p:to>
                                        <p:strVal val="visible"/>
                                      </p:to>
                                    </p:set>
                                    <p:anim calcmode="lin" valueType="num">
                                      <p:cBhvr>
                                        <p:cTn id="22" dur="500" fill="hold"/>
                                        <p:tgtEl>
                                          <p:spTgt spid="66"/>
                                        </p:tgtEl>
                                        <p:attrNameLst>
                                          <p:attrName>ppt_x</p:attrName>
                                        </p:attrNameLst>
                                      </p:cBhvr>
                                      <p:tavLst>
                                        <p:tav tm="0">
                                          <p:val>
                                            <p:strVal val="#ppt_x"/>
                                          </p:val>
                                        </p:tav>
                                        <p:tav tm="100000">
                                          <p:val>
                                            <p:strVal val="#ppt_x"/>
                                          </p:val>
                                        </p:tav>
                                      </p:tavLst>
                                    </p:anim>
                                    <p:anim calcmode="lin" valueType="num">
                                      <p:cBhvr>
                                        <p:cTn id="23" dur="500" fill="hold"/>
                                        <p:tgtEl>
                                          <p:spTgt spid="66"/>
                                        </p:tgtEl>
                                        <p:attrNameLst>
                                          <p:attrName>ppt_y</p:attrName>
                                        </p:attrNameLst>
                                      </p:cBhvr>
                                      <p:tavLst>
                                        <p:tav tm="0">
                                          <p:val>
                                            <p:strVal val="0-#ppt_h/2"/>
                                          </p:val>
                                        </p:tav>
                                        <p:tav tm="100000">
                                          <p:val>
                                            <p:strVal val="#ppt_y"/>
                                          </p:val>
                                        </p:tav>
                                      </p:tavLst>
                                    </p:anim>
                                  </p:childTnLst>
                                </p:cTn>
                              </p:par>
                            </p:childTnLst>
                          </p:cTn>
                        </p:par>
                        <p:par>
                          <p:cTn id="24" fill="hold">
                            <p:stCondLst>
                              <p:cond delay="2150"/>
                            </p:stCondLst>
                            <p:childTnLst>
                              <p:par>
                                <p:cTn id="25" presetID="2" presetClass="exit" presetSubtype="4" fill="hold" grpId="4" nodeType="afterEffect">
                                  <p:stCondLst>
                                    <p:cond delay="500"/>
                                  </p:stCondLst>
                                  <p:iterate>
                                    <p:tmAbs val="0"/>
                                  </p:iterate>
                                  <p:childTnLst>
                                    <p:anim calcmode="lin" valueType="num">
                                      <p:cBhvr>
                                        <p:cTn id="26" dur="500" fill="hold"/>
                                        <p:tgtEl>
                                          <p:spTgt spid="69"/>
                                        </p:tgtEl>
                                        <p:attrNameLst>
                                          <p:attrName>ppt_x</p:attrName>
                                        </p:attrNameLst>
                                      </p:cBhvr>
                                      <p:tavLst>
                                        <p:tav tm="0">
                                          <p:val>
                                            <p:strVal val="ppt_x"/>
                                          </p:val>
                                        </p:tav>
                                        <p:tav tm="100000">
                                          <p:val>
                                            <p:strVal val="ppt_x"/>
                                          </p:val>
                                        </p:tav>
                                      </p:tavLst>
                                    </p:anim>
                                    <p:anim calcmode="lin" valueType="num">
                                      <p:cBhvr>
                                        <p:cTn id="27" dur="500" fill="hold"/>
                                        <p:tgtEl>
                                          <p:spTgt spid="69"/>
                                        </p:tgtEl>
                                        <p:attrNameLst>
                                          <p:attrName>ppt_y</p:attrName>
                                        </p:attrNameLst>
                                      </p:cBhvr>
                                      <p:tavLst>
                                        <p:tav tm="0">
                                          <p:val>
                                            <p:strVal val="ppt_y"/>
                                          </p:val>
                                        </p:tav>
                                        <p:tav tm="100000">
                                          <p:val>
                                            <p:strVal val="1+ppt_h/2"/>
                                          </p:val>
                                        </p:tav>
                                      </p:tavLst>
                                    </p:anim>
                                    <p:set>
                                      <p:cBhvr>
                                        <p:cTn id="28" fill="hold">
                                          <p:stCondLst>
                                            <p:cond delay="499"/>
                                          </p:stCondLst>
                                        </p:cTn>
                                        <p:tgtEl>
                                          <p:spTgt spid="6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3" animBg="1" advAuto="0"/>
      <p:bldP spid="67" grpId="1" build="p" bldLvl="5" animBg="1" advAuto="0"/>
      <p:bldP spid="68" grpId="2" animBg="1" advAuto="0"/>
      <p:bldP spid="69" grpId="4" animBg="1" advAuto="0"/>
    </p:bld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עיצוב ברירת מחדל">
  <a:themeElements>
    <a:clrScheme name="עיצוב ברירת מחדל">
      <a:dk1>
        <a:srgbClr val="000000"/>
      </a:dk1>
      <a:lt1>
        <a:srgbClr val="FFFFFF"/>
      </a:lt1>
      <a:dk2>
        <a:srgbClr val="A7A7A7"/>
      </a:dk2>
      <a:lt2>
        <a:srgbClr val="535353"/>
      </a:lt2>
      <a:accent1>
        <a:srgbClr val="6B9406"/>
      </a:accent1>
      <a:accent2>
        <a:srgbClr val="333399"/>
      </a:accent2>
      <a:accent3>
        <a:srgbClr val="9BBB59"/>
      </a:accent3>
      <a:accent4>
        <a:srgbClr val="8064A2"/>
      </a:accent4>
      <a:accent5>
        <a:srgbClr val="4BACC6"/>
      </a:accent5>
      <a:accent6>
        <a:srgbClr val="F79646"/>
      </a:accent6>
      <a:hlink>
        <a:srgbClr val="0000FF"/>
      </a:hlink>
      <a:folHlink>
        <a:srgbClr val="FF00FF"/>
      </a:folHlink>
    </a:clrScheme>
    <a:fontScheme name="עיצוב ברירת מחדל">
      <a:majorFont>
        <a:latin typeface="Helvetica"/>
        <a:ea typeface="Helvetica"/>
        <a:cs typeface="Helvetica"/>
      </a:majorFont>
      <a:minorFont>
        <a:latin typeface="Arial"/>
        <a:ea typeface="Arial"/>
        <a:cs typeface="Arial"/>
      </a:minorFont>
    </a:fontScheme>
    <a:fmtScheme name="עיצוב ברירת מחדל">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6633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6633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{FE5B054E-2752-E842-996F-92AA5C9EA693}tf10001072</Template>
  <TotalTime>0</TotalTime>
  <Words>349</Words>
  <Application>Microsoft Macintosh PowerPoint</Application>
  <PresentationFormat>On-screen Show (4:3)</PresentationFormat>
  <Paragraphs>46</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Franklin Gothic Book</vt:lpstr>
      <vt:lpstr>Crop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Julia Kessler</cp:lastModifiedBy>
  <cp:revision>2</cp:revision>
  <dcterms:modified xsi:type="dcterms:W3CDTF">2019-04-26T20:42:29Z</dcterms:modified>
</cp:coreProperties>
</file>