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65" r:id="rId8"/>
    <p:sldId id="260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90C6A-5BE0-45E7-933A-CEACB25588C6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01E23-3FEC-40B4-8766-C947CA5B9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831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90C6A-5BE0-45E7-933A-CEACB25588C6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01E23-3FEC-40B4-8766-C947CA5B9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906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90C6A-5BE0-45E7-933A-CEACB25588C6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01E23-3FEC-40B4-8766-C947CA5B9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322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90C6A-5BE0-45E7-933A-CEACB25588C6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01E23-3FEC-40B4-8766-C947CA5B9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310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90C6A-5BE0-45E7-933A-CEACB25588C6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01E23-3FEC-40B4-8766-C947CA5B9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624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90C6A-5BE0-45E7-933A-CEACB25588C6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01E23-3FEC-40B4-8766-C947CA5B9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68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90C6A-5BE0-45E7-933A-CEACB25588C6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01E23-3FEC-40B4-8766-C947CA5B9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503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90C6A-5BE0-45E7-933A-CEACB25588C6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01E23-3FEC-40B4-8766-C947CA5B9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073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90C6A-5BE0-45E7-933A-CEACB25588C6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01E23-3FEC-40B4-8766-C947CA5B9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30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90C6A-5BE0-45E7-933A-CEACB25588C6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01E23-3FEC-40B4-8766-C947CA5B9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34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90C6A-5BE0-45E7-933A-CEACB25588C6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01E23-3FEC-40B4-8766-C947CA5B9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144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90C6A-5BE0-45E7-933A-CEACB25588C6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01E23-3FEC-40B4-8766-C947CA5B9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151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jewishvoiceforpeace.org/jvp-health-advisory-council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7063" y="512435"/>
            <a:ext cx="10517875" cy="97858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JVP Health Advisory Council (JVP-HAC)</a:t>
            </a:r>
            <a:endParaRPr lang="en-US" sz="4400" dirty="0"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1480" y="2170945"/>
            <a:ext cx="9349041" cy="363696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Our Mission</a:t>
            </a:r>
          </a:p>
          <a:p>
            <a:pPr algn="just">
              <a:lnSpc>
                <a:spcPct val="100000"/>
              </a:lnSpc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To advance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JVP’s mission by bringing a specific focus on health, health care, and human rights to our work on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Israel/Palestine, offering our perspective to educate our co-workers and the general public, and to provide health-related avenues for activism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4" name="Picture 9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93036" y="5543092"/>
            <a:ext cx="3605928" cy="64691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51242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7062" y="742331"/>
            <a:ext cx="10517875" cy="97858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JVP-HAC – Join Us !</a:t>
            </a:r>
            <a:endParaRPr lang="en-US" sz="4400" dirty="0"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38659" y="2676524"/>
            <a:ext cx="12224457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4000"/>
              </a:lnSpc>
            </a:pPr>
            <a:r>
              <a:rPr lang="en-US" sz="2800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Sign-up: </a:t>
            </a:r>
            <a:r>
              <a:rPr lang="en-US" sz="2800" dirty="0" smtClean="0">
                <a:solidFill>
                  <a:srgbClr val="0000FF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" panose="020B0604020202020204" pitchFamily="34" charset="0"/>
                <a:hlinkClick r:id="rId2"/>
              </a:rPr>
              <a:t>https</a:t>
            </a:r>
            <a:r>
              <a:rPr lang="en-US" sz="2800" dirty="0">
                <a:solidFill>
                  <a:srgbClr val="0000FF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" panose="020B0604020202020204" pitchFamily="34" charset="0"/>
                <a:hlinkClick r:id="rId2"/>
              </a:rPr>
              <a:t>://</a:t>
            </a:r>
            <a:r>
              <a:rPr lang="en-US" sz="2800" dirty="0" smtClean="0">
                <a:solidFill>
                  <a:srgbClr val="0000FF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" panose="020B0604020202020204" pitchFamily="34" charset="0"/>
                <a:hlinkClick r:id="rId2"/>
              </a:rPr>
              <a:t>jewishvoiceforpeace.org/jvp-health-advisory-council/</a:t>
            </a:r>
            <a:endParaRPr lang="en-US" sz="2800" dirty="0" smtClean="0">
              <a:solidFill>
                <a:srgbClr val="0000FF"/>
              </a:solidFill>
              <a:latin typeface="Arial Narrow" panose="020B060602020203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algn="ctr">
              <a:lnSpc>
                <a:spcPts val="4000"/>
              </a:lnSpc>
            </a:pPr>
            <a:endParaRPr lang="en-US" sz="2800" dirty="0" smtClean="0">
              <a:latin typeface="Arial Narrow" panose="020B060602020203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algn="ctr">
              <a:lnSpc>
                <a:spcPts val="4000"/>
              </a:lnSpc>
            </a:pPr>
            <a:r>
              <a:rPr lang="en-US" sz="2800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e-mail: </a:t>
            </a:r>
            <a:r>
              <a:rPr lang="en-US" sz="2800" dirty="0" smtClean="0">
                <a:solidFill>
                  <a:srgbClr val="0000FF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health@jvp.org</a:t>
            </a:r>
            <a:endParaRPr lang="en-US" sz="2800" dirty="0">
              <a:solidFill>
                <a:srgbClr val="0000FF"/>
              </a:solidFill>
              <a:latin typeface="Arial Narrow" panose="020B060602020203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9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93036" y="5446840"/>
            <a:ext cx="3605928" cy="64691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7308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7063" y="280419"/>
            <a:ext cx="10517875" cy="97858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What Does the JVP-HAC</a:t>
            </a:r>
            <a:r>
              <a:rPr lang="en-US" sz="4400" dirty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Stand For?</a:t>
            </a:r>
            <a:endParaRPr lang="en-US" sz="4400" dirty="0"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2334" y="1641139"/>
            <a:ext cx="9867332" cy="3636962"/>
          </a:xfrm>
        </p:spPr>
        <p:txBody>
          <a:bodyPr>
            <a:noAutofit/>
          </a:bodyPr>
          <a:lstStyle/>
          <a:p>
            <a:pPr marL="341313" indent="-341313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Equal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access to high-quality, affordable health care for all members of society in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Israel/Palestine.</a:t>
            </a:r>
          </a:p>
          <a:p>
            <a:pPr marL="341313" indent="-341313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end to all barriers to movement of Palestinians seeking health services inside and outside the Occupied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Territories.</a:t>
            </a:r>
          </a:p>
          <a:p>
            <a:pPr marL="341313" indent="-341313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end to all restrictions on import to Gaza and the West Bank of medicines, medical supplies and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food.</a:t>
            </a:r>
          </a:p>
          <a:p>
            <a:pPr marL="341313" indent="-341313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end to restrictions on import of materials and equipment needed for repair and improvement of the water supply, sewage treatment facilities and other infrastructure critical to human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health.</a:t>
            </a:r>
          </a:p>
          <a:p>
            <a:pPr marL="341313" indent="-341313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518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7062" y="34758"/>
            <a:ext cx="10517875" cy="97858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What Does the JVP-HAC</a:t>
            </a:r>
            <a:r>
              <a:rPr lang="en-US" sz="4400" dirty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Stand For?</a:t>
            </a:r>
            <a:endParaRPr lang="en-US" sz="4400" dirty="0"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5466" y="1177113"/>
            <a:ext cx="10072047" cy="3636962"/>
          </a:xfrm>
        </p:spPr>
        <p:txBody>
          <a:bodyPr>
            <a:noAutofit/>
          </a:bodyPr>
          <a:lstStyle/>
          <a:p>
            <a:pPr marL="341313" indent="-341313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An end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to the unequal distribution of public and private resources to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Palestinians and other non-Jews living in Israel,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including health facilities, housing, education and social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services.</a:t>
            </a:r>
          </a:p>
          <a:p>
            <a:pPr marL="341313" indent="-341313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We condemn the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torture of Palestinian prisoners by the Israeli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military, and an end to the complicity of Israeli medical professionals in these practices.</a:t>
            </a:r>
          </a:p>
          <a:p>
            <a:pPr marL="341313" indent="-341313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We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condemn Israeli military attacks affecting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civilians,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the ultimate assault on the health of the Palestinian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population.</a:t>
            </a:r>
          </a:p>
          <a:p>
            <a:pPr marL="341313" indent="-341313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We condemn the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demolition of homes, hospitals and other health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infrastructure, and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the targeting of health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workers.</a:t>
            </a:r>
          </a:p>
          <a:p>
            <a:pPr marL="341313" indent="-341313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We condemn the destruction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of agricultural land, which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deprives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the population of basic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nutrition.</a:t>
            </a:r>
          </a:p>
          <a:p>
            <a:pPr marL="341313" indent="-341313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1313" indent="-341313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1313" indent="-341313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611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7062" y="375951"/>
            <a:ext cx="10517875" cy="97858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Occupation: Lives Lost</a:t>
            </a:r>
            <a:endParaRPr lang="en-US" sz="4400" dirty="0"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352702"/>
              </p:ext>
            </p:extLst>
          </p:nvPr>
        </p:nvGraphicFramePr>
        <p:xfrm>
          <a:off x="1766628" y="1692317"/>
          <a:ext cx="8658744" cy="38691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3766"/>
                <a:gridCol w="3084394"/>
                <a:gridCol w="3240584"/>
              </a:tblGrid>
              <a:tr h="825689">
                <a:tc>
                  <a:txBody>
                    <a:bodyPr/>
                    <a:lstStyle/>
                    <a:p>
                      <a:endParaRPr lang="en-US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Life Expectancy</a:t>
                      </a:r>
                      <a:endParaRPr lang="en-US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Infant Mortality</a:t>
                      </a:r>
                      <a:endParaRPr lang="en-US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6385">
                <a:tc>
                  <a:txBody>
                    <a:bodyPr/>
                    <a:lstStyle/>
                    <a:p>
                      <a:endParaRPr lang="en-US" sz="2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Years (Rank)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Deaths/1,000 (Rank)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5689">
                <a:tc>
                  <a:txBody>
                    <a:bodyPr/>
                    <a:lstStyle/>
                    <a:p>
                      <a:r>
                        <a:rPr lang="en-US" sz="2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Israel</a:t>
                      </a:r>
                      <a:endParaRPr lang="en-US" sz="2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82.4</a:t>
                      </a:r>
                      <a:r>
                        <a:rPr lang="en-US" sz="2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(11)</a:t>
                      </a:r>
                      <a:endParaRPr lang="en-US" sz="2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3.5 (22)</a:t>
                      </a:r>
                      <a:endParaRPr lang="en-US" sz="2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825689">
                <a:tc>
                  <a:txBody>
                    <a:bodyPr/>
                    <a:lstStyle/>
                    <a:p>
                      <a:r>
                        <a:rPr lang="en-US" sz="2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West Bank</a:t>
                      </a:r>
                      <a:endParaRPr lang="en-US" sz="2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75.0 (111)</a:t>
                      </a:r>
                      <a:endParaRPr lang="en-US" sz="2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14.6 (119)</a:t>
                      </a:r>
                      <a:endParaRPr lang="en-US" sz="2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825689">
                <a:tc>
                  <a:txBody>
                    <a:bodyPr/>
                    <a:lstStyle/>
                    <a:p>
                      <a:r>
                        <a:rPr lang="en-US" sz="2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Gaza</a:t>
                      </a:r>
                      <a:endParaRPr lang="en-US" sz="2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73.9 (125)</a:t>
                      </a:r>
                      <a:endParaRPr lang="en-US" sz="2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17.1</a:t>
                      </a:r>
                      <a:r>
                        <a:rPr lang="en-US" sz="2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(126)</a:t>
                      </a:r>
                      <a:endParaRPr lang="en-US" sz="2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477029" y="5889982"/>
            <a:ext cx="72379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Central Intelligence Agency, The World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Factbook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https://www.cia.gov/library/publications/resources/the-world-factbook/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22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7062" y="375951"/>
            <a:ext cx="10517875" cy="97858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Breast Cancer under Occupation</a:t>
            </a:r>
            <a:endParaRPr lang="en-US" sz="4400" dirty="0"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415198"/>
              </p:ext>
            </p:extLst>
          </p:nvPr>
        </p:nvGraphicFramePr>
        <p:xfrm>
          <a:off x="2705100" y="2189048"/>
          <a:ext cx="6781800" cy="2596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5587"/>
                <a:gridCol w="3346213"/>
              </a:tblGrid>
              <a:tr h="825689">
                <a:tc>
                  <a:txBody>
                    <a:bodyPr/>
                    <a:lstStyle/>
                    <a:p>
                      <a:endParaRPr lang="en-US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Median 5-year Survival</a:t>
                      </a:r>
                      <a:endParaRPr lang="en-US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5689">
                <a:tc>
                  <a:txBody>
                    <a:bodyPr/>
                    <a:lstStyle/>
                    <a:p>
                      <a:r>
                        <a:rPr lang="en-US" sz="2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Israel</a:t>
                      </a:r>
                      <a:endParaRPr lang="en-US" sz="2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 years</a:t>
                      </a:r>
                      <a:endParaRPr lang="en-US" sz="2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825689">
                <a:tc>
                  <a:txBody>
                    <a:bodyPr/>
                    <a:lstStyle/>
                    <a:p>
                      <a:r>
                        <a:rPr lang="en-US" sz="2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Occupied Palestine</a:t>
                      </a:r>
                      <a:endParaRPr lang="en-US" sz="2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 years</a:t>
                      </a:r>
                      <a:endParaRPr lang="en-US" sz="2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477029" y="5792008"/>
            <a:ext cx="72379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Medical Aid for Palestine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https://www.map.org.uk/downloads/map-breast-cancer-fact-sheet.pdf</a:t>
            </a:r>
          </a:p>
        </p:txBody>
      </p:sp>
    </p:spTree>
    <p:extLst>
      <p:ext uri="{BB962C8B-B14F-4D97-AF65-F5344CB8AC3E}">
        <p14:creationId xmlns:p14="http://schemas.microsoft.com/office/powerpoint/2010/main" val="90721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7062" y="898467"/>
            <a:ext cx="10517875" cy="97858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Access to Specialty Healthcare</a:t>
            </a:r>
            <a:br>
              <a:rPr lang="en-US" sz="4400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 the </a:t>
            </a:r>
            <a:r>
              <a:rPr lang="en-US" sz="4400" dirty="0" err="1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oPT</a:t>
            </a:r>
            <a:endParaRPr lang="en-US" sz="4400" dirty="0"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0765" y="2503718"/>
            <a:ext cx="8477782" cy="223157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00658" y="5792008"/>
            <a:ext cx="85906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Medical Aid for Palestine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https://www.map.org.uk/downloads/health-under-occupation-vol-1---access-to-healthcare.pdf</a:t>
            </a:r>
          </a:p>
        </p:txBody>
      </p:sp>
    </p:spTree>
    <p:extLst>
      <p:ext uri="{BB962C8B-B14F-4D97-AF65-F5344CB8AC3E}">
        <p14:creationId xmlns:p14="http://schemas.microsoft.com/office/powerpoint/2010/main" val="372024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7062" y="669867"/>
            <a:ext cx="10517875" cy="97858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Denial of Permits to Obtain Healthcare </a:t>
            </a:r>
            <a:endParaRPr lang="en-US" sz="4400" dirty="0"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00658" y="5792008"/>
            <a:ext cx="85906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Medical Aid for Palestine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https://www.map.org.uk/downloads/health-under-occupation-vol-1---access-to-healthcare.pdf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1842" y="2444862"/>
            <a:ext cx="7643271" cy="2943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4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7062" y="375951"/>
            <a:ext cx="10517875" cy="97858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Boy from Gaza</a:t>
            </a:r>
            <a:endParaRPr lang="en-US" sz="4400" dirty="0"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543873" y="1648364"/>
            <a:ext cx="5622879" cy="4410667"/>
            <a:chOff x="3630302" y="1600238"/>
            <a:chExt cx="5622879" cy="4410667"/>
          </a:xfrm>
        </p:grpSpPr>
        <p:pic>
          <p:nvPicPr>
            <p:cNvPr id="1026" name="Picture 2" descr="Ahmed_Shbair_a_17-year-old_boy_with_a_congenital_heart_condition_died_in_Gaza_on_January_14_2017_following_his_inability_to_obtain_a_permit_to_travel_for_urgent_surgery_in_Israel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62440" y="1600238"/>
              <a:ext cx="3185400" cy="29646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Rectangle 2"/>
            <p:cNvSpPr/>
            <p:nvPr/>
          </p:nvSpPr>
          <p:spPr>
            <a:xfrm>
              <a:off x="3630302" y="4810576"/>
              <a:ext cx="5622879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i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latin typeface="Arial" panose="020B0604020202020204" pitchFamily="34" charset="0"/>
                </a:rPr>
                <a:t>Ahmed </a:t>
              </a:r>
              <a:r>
                <a:rPr lang="en-US" i="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latin typeface="Arial" panose="020B0604020202020204" pitchFamily="34" charset="0"/>
                </a:rPr>
                <a:t>Shbair</a:t>
              </a:r>
              <a:r>
                <a:rPr lang="en-US" i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latin typeface="Arial" panose="020B0604020202020204" pitchFamily="34" charset="0"/>
                </a:rPr>
                <a:t>, a 17-year-old boy with a congenital heart condition, died in Gaza on January 14, 2017 following his inability to obtain a permit to travel for urgent surgery in Israel.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9375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7062" y="581911"/>
            <a:ext cx="10517875" cy="97858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JVP-HAC Organizing Committee</a:t>
            </a:r>
            <a:endParaRPr lang="en-US" sz="4400" dirty="0"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03836" y="2301779"/>
            <a:ext cx="3597163" cy="3636962"/>
          </a:xfrm>
        </p:spPr>
        <p:txBody>
          <a:bodyPr>
            <a:noAutofit/>
          </a:bodyPr>
          <a:lstStyle/>
          <a:p>
            <a:pPr marL="341313" indent="-341313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Maxine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Fookson</a:t>
            </a:r>
            <a:endParaRPr lang="en-U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1313" indent="-341313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Hatim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Kanaaneh</a:t>
            </a:r>
            <a:endParaRPr lang="en-U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1313" indent="-341313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Alan Meyers</a:t>
            </a:r>
          </a:p>
          <a:p>
            <a:pPr marL="341313" indent="-341313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Alice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Rothchild</a:t>
            </a:r>
            <a:endParaRPr lang="en-U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1313" indent="-341313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Rachel Rubin</a:t>
            </a:r>
          </a:p>
          <a:p>
            <a:pPr marL="341313" indent="-341313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Peter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Sporn</a:t>
            </a:r>
            <a:endParaRPr lang="en-U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</a:pPr>
            <a:endParaRPr lang="en-U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1313" indent="-341313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1313" indent="-341313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30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444</Words>
  <Application>Microsoft Office PowerPoint</Application>
  <PresentationFormat>Widescreen</PresentationFormat>
  <Paragraphs>59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Arial</vt:lpstr>
      <vt:lpstr>Arial Narrow</vt:lpstr>
      <vt:lpstr>Calibri</vt:lpstr>
      <vt:lpstr>Calibri Light</vt:lpstr>
      <vt:lpstr>Office Theme</vt:lpstr>
      <vt:lpstr>JVP Health Advisory Council (JVP-HAC)</vt:lpstr>
      <vt:lpstr>What Does the JVP-HAC Stand For?</vt:lpstr>
      <vt:lpstr>What Does the JVP-HAC Stand For?</vt:lpstr>
      <vt:lpstr>The Occupation: Lives Lost</vt:lpstr>
      <vt:lpstr>Breast Cancer under Occupation</vt:lpstr>
      <vt:lpstr>Access to Specialty Healthcare in the oPT</vt:lpstr>
      <vt:lpstr>Denial of Permits to Obtain Healthcare </vt:lpstr>
      <vt:lpstr>A Boy from Gaza</vt:lpstr>
      <vt:lpstr>JVP-HAC Organizing Committee</vt:lpstr>
      <vt:lpstr>JVP-HAC – Join Us 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JVP Health Advisory Council (JVP-HAC)</dc:title>
  <dc:creator>Peter H Sporn</dc:creator>
  <cp:lastModifiedBy>Peter H Sporn</cp:lastModifiedBy>
  <cp:revision>19</cp:revision>
  <dcterms:created xsi:type="dcterms:W3CDTF">2017-04-02T02:32:52Z</dcterms:created>
  <dcterms:modified xsi:type="dcterms:W3CDTF">2017-06-27T04:30:17Z</dcterms:modified>
</cp:coreProperties>
</file>